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67" r:id="rId3"/>
    <p:sldId id="268" r:id="rId4"/>
    <p:sldId id="269" r:id="rId5"/>
    <p:sldId id="302" r:id="rId6"/>
    <p:sldId id="284" r:id="rId7"/>
    <p:sldId id="260" r:id="rId8"/>
    <p:sldId id="271" r:id="rId9"/>
    <p:sldId id="259" r:id="rId10"/>
    <p:sldId id="273" r:id="rId11"/>
    <p:sldId id="274" r:id="rId12"/>
    <p:sldId id="278" r:id="rId13"/>
    <p:sldId id="277" r:id="rId14"/>
    <p:sldId id="285" r:id="rId15"/>
    <p:sldId id="287" r:id="rId16"/>
    <p:sldId id="286" r:id="rId17"/>
    <p:sldId id="288" r:id="rId18"/>
    <p:sldId id="289" r:id="rId19"/>
    <p:sldId id="290" r:id="rId20"/>
    <p:sldId id="28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266" r:id="rId33"/>
    <p:sldId id="28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99" d="100"/>
          <a:sy n="99" d="100"/>
        </p:scale>
        <p:origin x="50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665F5F-E1A6-4F43-9FF8-985395CCC858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9C144-B308-431A-9DFA-10C9ABBAC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18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9C144-B308-431A-9DFA-10C9ABBAC4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6578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9C144-B308-431A-9DFA-10C9ABBAC4D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368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9C144-B308-431A-9DFA-10C9ABBAC4D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081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9C144-B308-431A-9DFA-10C9ABBAC4D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69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9C144-B308-431A-9DFA-10C9ABBAC4D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590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9C144-B308-431A-9DFA-10C9ABBAC4D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5908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9C144-B308-431A-9DFA-10C9ABBAC4D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813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9C144-B308-431A-9DFA-10C9ABBAC4D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813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9C144-B308-431A-9DFA-10C9ABBAC4D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813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9C144-B308-431A-9DFA-10C9ABBAC4D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813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9C144-B308-431A-9DFA-10C9ABBAC4D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81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9C144-B308-431A-9DFA-10C9ABBAC4D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9410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9C144-B308-431A-9DFA-10C9ABBAC4D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075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9C144-B308-431A-9DFA-10C9ABBAC4D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075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9C144-B308-431A-9DFA-10C9ABBAC4D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075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9C144-B308-431A-9DFA-10C9ABBAC4D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075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9C144-B308-431A-9DFA-10C9ABBAC4D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075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9C144-B308-431A-9DFA-10C9ABBAC4D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075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9C144-B308-431A-9DFA-10C9ABBAC4D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075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9C144-B308-431A-9DFA-10C9ABBAC4D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075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9C144-B308-431A-9DFA-10C9ABBAC4D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075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9C144-B308-431A-9DFA-10C9ABBAC4D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07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9C144-B308-431A-9DFA-10C9ABBAC4D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8185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9C144-B308-431A-9DFA-10C9ABBAC4D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075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9C144-B308-431A-9DFA-10C9ABBAC4D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075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9C144-B308-431A-9DFA-10C9ABBAC4D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9300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9C144-B308-431A-9DFA-10C9ABBAC4D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774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9C144-B308-431A-9DFA-10C9ABBAC4D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255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9C144-B308-431A-9DFA-10C9ABBAC4D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255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9C144-B308-431A-9DFA-10C9ABBAC4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255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9C144-B308-431A-9DFA-10C9ABBAC4D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33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9C144-B308-431A-9DFA-10C9ABBAC4D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45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9C144-B308-431A-9DFA-10C9ABBAC4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90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D0A0-7B93-4DD6-ADA2-8EE89B81CC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2662FF-3004-42D3-9614-73F277324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9CC25-889D-40CB-AC30-D00F3DA48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CB9CC-951B-45BA-9D11-12ED6B8D82BF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0537D-917C-4DFB-997C-96445560A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D7D9E-DA37-456F-9088-739D0E8E9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C1467-6281-4AE9-87AA-BE398D55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27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DA63A-8739-4302-83C6-26D36CBBC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5BA00C-8C49-4B3A-AA22-6C84CF9533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8B470-E146-4AF2-A1E9-2D0F60E63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CB9CC-951B-45BA-9D11-12ED6B8D82BF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2EACE-09AB-4EC7-B8C7-7AA7F92F5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E1805-C406-44B1-B4E8-748FE7F7B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C1467-6281-4AE9-87AA-BE398D55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9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B0F4D-13C7-4581-8172-9ABCFA51F8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B380BD-7829-4CF1-9D72-E6EF2AE14A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3850D-A7FD-42B7-863F-41220B736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CB9CC-951B-45BA-9D11-12ED6B8D82BF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884444-5075-4443-9B99-6B9D82337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0AB8F-85F8-436B-BF33-F3CDF9CD6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C1467-6281-4AE9-87AA-BE398D55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803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06C28-D739-407A-A53F-91DA29763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E5604-8F4F-4FEE-9DFC-16C8A4380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01839-BE0C-4F5E-98AC-33437DB64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CB9CC-951B-45BA-9D11-12ED6B8D82BF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C6644-056C-42A9-8AAD-EF80C60EE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A6813-7290-4799-8286-C9D0C71DF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C1467-6281-4AE9-87AA-BE398D55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73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74FF4-A0F3-4EB9-A2F5-34EDF4807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2DEF3-B11C-4E75-A3AF-D02EC5622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CDAF9-6C9F-4542-AE12-987CA5EBA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CB9CC-951B-45BA-9D11-12ED6B8D82BF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C580F-2B6E-48EA-8A2B-17922D453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F8A55-891E-4D4B-AF59-524660D18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C1467-6281-4AE9-87AA-BE398D55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851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64C31-54C3-4ECD-B57C-683AF0D30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8BD91-38B1-4BAD-8E1F-D203D84AD3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C38053-7C08-4FE1-AEBC-CCDEEC8FB9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3611FB-5750-4234-B2C6-2C66B38FD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CB9CC-951B-45BA-9D11-12ED6B8D82BF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C5F4F-CB33-4955-BC82-F7C2F2C7C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70D6C-AAB5-42A5-A072-706F85943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C1467-6281-4AE9-87AA-BE398D55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93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FBE64-AD6D-4D84-94F8-E450BCB65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3E8BB-8881-489F-9C61-9F93793D3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C47AE6-4FF6-4B18-BD8C-F58445378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E2216F-4C35-4C83-B022-495F4BBBB8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181F99-0C21-4235-AB90-3B07FD43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EBB7C6-3BA3-4887-ABAE-BABA0ADF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CB9CC-951B-45BA-9D11-12ED6B8D82BF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D33596-B6C4-44AA-AFA8-E0843C671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F0FEE9-0F2D-4688-954A-6EF326D14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C1467-6281-4AE9-87AA-BE398D55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67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0BF34-FF80-493D-957F-CBCD6CFDD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671EAC-6F7E-4443-BF66-3230FD9A0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CB9CC-951B-45BA-9D11-12ED6B8D82BF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69FA3-47AC-4840-B1F3-6AD9D4B61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E66E9-1060-4CEB-A3F6-43412248F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C1467-6281-4AE9-87AA-BE398D55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966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07F327-4D7D-4A3F-87E6-312765801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CB9CC-951B-45BA-9D11-12ED6B8D82BF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4251C-0ADB-4DD3-9C6C-2CC0C00B7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B8555-E34D-46B1-8ECF-EA072039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C1467-6281-4AE9-87AA-BE398D55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025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A2962-5599-404C-87EE-2D8EBAF2B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5583E-D46A-4CC4-A7DF-C0860497F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162D3E-D583-458B-AE42-6973F6044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DE1753-9060-4079-A2C2-1DD9C2640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CB9CC-951B-45BA-9D11-12ED6B8D82BF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9F91DD-B15C-41F1-8CD5-FBA93F182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D6D6B6-B0B7-4C0F-A6BE-3D5266041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C1467-6281-4AE9-87AA-BE398D55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41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A168F-21CF-41FD-B3B8-F23E244A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8F1CD9-F204-468D-A3A8-83AC275C57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9833C0-C55C-428F-8F01-9F62046221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58C3B8-211A-4E46-912D-A92A3E66F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CB9CC-951B-45BA-9D11-12ED6B8D82BF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E86E52-AB23-48FD-9009-1F54C653E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3CD83B-0065-4F61-8458-4DE716900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C1467-6281-4AE9-87AA-BE398D55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836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BB21CA-319C-431E-B187-7BE991A98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FE9B0-7274-4553-AB17-CFF498BB2F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B3F67-D3D9-4C57-B95E-468897B474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CB9CC-951B-45BA-9D11-12ED6B8D82BF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523CA-3ED2-4C67-86FC-C4A1459605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CBD87-816C-4F65-8B65-8F1F1CA4B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C1467-6281-4AE9-87AA-BE398D55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62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gif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2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24.png"/><Relationship Id="rId21" Type="http://schemas.openxmlformats.org/officeDocument/2006/relationships/image" Target="../media/image55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24" Type="http://schemas.openxmlformats.org/officeDocument/2006/relationships/image" Target="../media/image56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23" Type="http://schemas.openxmlformats.org/officeDocument/2006/relationships/image" Target="../media/image38.sv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34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svg"/><Relationship Id="rId18" Type="http://schemas.openxmlformats.org/officeDocument/2006/relationships/image" Target="../media/image72.png"/><Relationship Id="rId3" Type="http://schemas.openxmlformats.org/officeDocument/2006/relationships/image" Target="../media/image57.jpeg"/><Relationship Id="rId21" Type="http://schemas.openxmlformats.org/officeDocument/2006/relationships/image" Target="../media/image77.png"/><Relationship Id="rId7" Type="http://schemas.openxmlformats.org/officeDocument/2006/relationships/image" Target="../media/image61.svg"/><Relationship Id="rId12" Type="http://schemas.openxmlformats.org/officeDocument/2006/relationships/image" Target="../media/image66.png"/><Relationship Id="rId17" Type="http://schemas.openxmlformats.org/officeDocument/2006/relationships/image" Target="../media/image71.sv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70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svg"/><Relationship Id="rId5" Type="http://schemas.openxmlformats.org/officeDocument/2006/relationships/image" Target="../media/image59.svg"/><Relationship Id="rId15" Type="http://schemas.openxmlformats.org/officeDocument/2006/relationships/image" Target="../media/image69.svg"/><Relationship Id="rId10" Type="http://schemas.openxmlformats.org/officeDocument/2006/relationships/image" Target="../media/image64.png"/><Relationship Id="rId19" Type="http://schemas.openxmlformats.org/officeDocument/2006/relationships/image" Target="../media/image73.svg"/><Relationship Id="rId4" Type="http://schemas.openxmlformats.org/officeDocument/2006/relationships/image" Target="../media/image58.png"/><Relationship Id="rId9" Type="http://schemas.openxmlformats.org/officeDocument/2006/relationships/image" Target="../media/image63.svg"/><Relationship Id="rId14" Type="http://schemas.openxmlformats.org/officeDocument/2006/relationships/image" Target="../media/image68.png"/><Relationship Id="rId22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71.svg"/><Relationship Id="rId18" Type="http://schemas.openxmlformats.org/officeDocument/2006/relationships/image" Target="../media/image68.png"/><Relationship Id="rId26" Type="http://schemas.openxmlformats.org/officeDocument/2006/relationships/image" Target="../media/image82.svg"/><Relationship Id="rId3" Type="http://schemas.openxmlformats.org/officeDocument/2006/relationships/image" Target="../media/image74.jpeg"/><Relationship Id="rId21" Type="http://schemas.openxmlformats.org/officeDocument/2006/relationships/image" Target="../media/image75.png"/><Relationship Id="rId7" Type="http://schemas.openxmlformats.org/officeDocument/2006/relationships/image" Target="../media/image61.svg"/><Relationship Id="rId12" Type="http://schemas.openxmlformats.org/officeDocument/2006/relationships/image" Target="../media/image70.png"/><Relationship Id="rId17" Type="http://schemas.openxmlformats.org/officeDocument/2006/relationships/image" Target="../media/image63.svg"/><Relationship Id="rId25" Type="http://schemas.openxmlformats.org/officeDocument/2006/relationships/image" Target="../media/image81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62.png"/><Relationship Id="rId20" Type="http://schemas.openxmlformats.org/officeDocument/2006/relationships/image" Target="../media/image80.png"/><Relationship Id="rId29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7.svg"/><Relationship Id="rId24" Type="http://schemas.openxmlformats.org/officeDocument/2006/relationships/image" Target="../media/image80.svg"/><Relationship Id="rId5" Type="http://schemas.openxmlformats.org/officeDocument/2006/relationships/image" Target="../media/image59.svg"/><Relationship Id="rId15" Type="http://schemas.openxmlformats.org/officeDocument/2006/relationships/image" Target="../media/image73.svg"/><Relationship Id="rId23" Type="http://schemas.openxmlformats.org/officeDocument/2006/relationships/image" Target="../media/image79.png"/><Relationship Id="rId28" Type="http://schemas.openxmlformats.org/officeDocument/2006/relationships/image" Target="../media/image84.svg"/><Relationship Id="rId10" Type="http://schemas.openxmlformats.org/officeDocument/2006/relationships/image" Target="../media/image66.png"/><Relationship Id="rId19" Type="http://schemas.openxmlformats.org/officeDocument/2006/relationships/image" Target="../media/image69.svg"/><Relationship Id="rId4" Type="http://schemas.openxmlformats.org/officeDocument/2006/relationships/image" Target="../media/image58.png"/><Relationship Id="rId9" Type="http://schemas.openxmlformats.org/officeDocument/2006/relationships/image" Target="../media/image65.svg"/><Relationship Id="rId14" Type="http://schemas.openxmlformats.org/officeDocument/2006/relationships/image" Target="../media/image72.png"/><Relationship Id="rId22" Type="http://schemas.openxmlformats.org/officeDocument/2006/relationships/image" Target="../media/image76.svg"/><Relationship Id="rId27" Type="http://schemas.openxmlformats.org/officeDocument/2006/relationships/image" Target="../media/image83.png"/><Relationship Id="rId30" Type="http://schemas.openxmlformats.org/officeDocument/2006/relationships/image" Target="../media/image8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18" Type="http://schemas.openxmlformats.org/officeDocument/2006/relationships/hyperlink" Target="https://en.wikipedia.org/wiki/Frank_Rosenblatt" TargetMode="External"/><Relationship Id="rId3" Type="http://schemas.openxmlformats.org/officeDocument/2006/relationships/image" Target="../media/image24.png"/><Relationship Id="rId21" Type="http://schemas.openxmlformats.org/officeDocument/2006/relationships/image" Target="../media/image91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17" Type="http://schemas.openxmlformats.org/officeDocument/2006/relationships/hyperlink" Target="https://en.wikipedia.org/wiki/Cornell_Aeronautical_Laboratory" TargetMode="External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05.png"/><Relationship Id="rId20" Type="http://schemas.openxmlformats.org/officeDocument/2006/relationships/image" Target="../media/image9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5" Type="http://schemas.openxmlformats.org/officeDocument/2006/relationships/image" Target="../media/image104.png"/><Relationship Id="rId10" Type="http://schemas.openxmlformats.org/officeDocument/2006/relationships/image" Target="../media/image99.png"/><Relationship Id="rId19" Type="http://schemas.openxmlformats.org/officeDocument/2006/relationships/image" Target="../media/image8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gif"/><Relationship Id="rId4" Type="http://schemas.openxmlformats.org/officeDocument/2006/relationships/image" Target="../media/image10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09.jpeg"/><Relationship Id="rId17" Type="http://schemas.openxmlformats.org/officeDocument/2006/relationships/image" Target="../media/image131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16.jpe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layground.tensorflow.org/#activation=tanh&amp;batchSize=10&amp;dataset=circle&amp;regDataset=reg-plane&amp;learningRate=0.03&amp;regularizationRate=0&amp;noise=0&amp;networkShape=4,2&amp;seed=0.91173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99306-1775-43A3-A136-F6E7FE845C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9932" y="3170234"/>
            <a:ext cx="9438068" cy="990109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  <a:cs typeface="Segoe UI" panose="020B0502040204020203" pitchFamily="34" charset="0"/>
              </a:rPr>
              <a:t>Deep Learning Intuitively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2AE8C51-FB31-498F-B6D6-58E5B8B0BA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2419"/>
            <a:ext cx="9144000" cy="1655762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  <a:cs typeface="Segoe UI" panose="020B0502040204020203" pitchFamily="34" charset="0"/>
              </a:rPr>
              <a:t>Day of Learning 17</a:t>
            </a:r>
            <a:r>
              <a:rPr lang="en-US" baseline="30000" dirty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  <a:cs typeface="Segoe UI" panose="020B0502040204020203" pitchFamily="34" charset="0"/>
              </a:rPr>
              <a:t>th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  <a:cs typeface="Segoe UI" panose="020B0502040204020203" pitchFamily="34" charset="0"/>
              </a:rPr>
              <a:t> Apr 2020</a:t>
            </a:r>
          </a:p>
        </p:txBody>
      </p:sp>
      <p:pic>
        <p:nvPicPr>
          <p:cNvPr id="1026" name="Picture 2" descr="Artificial Intelligence vs. Machine Learning vs. Deep Learning ...">
            <a:extLst>
              <a:ext uri="{FF2B5EF4-FFF2-40B4-BE49-F238E27FC236}">
                <a16:creationId xmlns:a16="http://schemas.microsoft.com/office/drawing/2014/main" id="{9BC3665B-CBDD-4CE5-923D-05192DBA8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786" y="0"/>
            <a:ext cx="3217572" cy="251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017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D141E-BA98-4F71-AA76-46A1EB1E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  <a:cs typeface="Segoe UI" panose="020B0502040204020203" pitchFamily="34" charset="0"/>
              </a:rPr>
              <a:t>Mean, so mean?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F2CC80-F034-4BD3-A192-D4B31BE10FF7}"/>
                  </a:ext>
                </a:extLst>
              </p:cNvPr>
              <p:cNvSpPr txBox="1"/>
              <p:nvPr/>
            </p:nvSpPr>
            <p:spPr>
              <a:xfrm>
                <a:off x="8871490" y="2485517"/>
                <a:ext cx="27296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5, 3, 9, 7, 9, 1, 8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F2CC80-F034-4BD3-A192-D4B31BE10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1490" y="2485517"/>
                <a:ext cx="2729658" cy="369332"/>
              </a:xfrm>
              <a:prstGeom prst="rect">
                <a:avLst/>
              </a:prstGeom>
              <a:blipFill>
                <a:blip r:embed="rId3"/>
                <a:stretch>
                  <a:fillRect l="-893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C0DEB920-761A-401E-833C-7ED4E11AE1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145" y="117162"/>
            <a:ext cx="1023214" cy="127265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AE1071E-209F-4FB7-827F-F64D7FFFC84F}"/>
              </a:ext>
            </a:extLst>
          </p:cNvPr>
          <p:cNvSpPr/>
          <p:nvPr/>
        </p:nvSpPr>
        <p:spPr>
          <a:xfrm>
            <a:off x="9318095" y="4388372"/>
            <a:ext cx="247973" cy="2479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10C0136-DFEE-42D6-B4CF-895E792243AB}"/>
              </a:ext>
            </a:extLst>
          </p:cNvPr>
          <p:cNvSpPr/>
          <p:nvPr/>
        </p:nvSpPr>
        <p:spPr>
          <a:xfrm>
            <a:off x="9395585" y="4964363"/>
            <a:ext cx="247973" cy="2479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6C368AC-DB89-47ED-89B8-2135DC58903C}"/>
              </a:ext>
            </a:extLst>
          </p:cNvPr>
          <p:cNvSpPr/>
          <p:nvPr/>
        </p:nvSpPr>
        <p:spPr>
          <a:xfrm>
            <a:off x="9919946" y="3955733"/>
            <a:ext cx="247973" cy="2479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BF3A32F-24F1-421D-BE25-029907BD3FD9}"/>
              </a:ext>
            </a:extLst>
          </p:cNvPr>
          <p:cNvSpPr/>
          <p:nvPr/>
        </p:nvSpPr>
        <p:spPr>
          <a:xfrm>
            <a:off x="9819206" y="5266610"/>
            <a:ext cx="247973" cy="2479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9FDF111-F62C-433C-AD40-50BC34C6AD8B}"/>
              </a:ext>
            </a:extLst>
          </p:cNvPr>
          <p:cNvSpPr/>
          <p:nvPr/>
        </p:nvSpPr>
        <p:spPr>
          <a:xfrm>
            <a:off x="10392644" y="4512358"/>
            <a:ext cx="247973" cy="2479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8E0A5DC-9067-4E47-8E76-2DE985990CEA}"/>
              </a:ext>
            </a:extLst>
          </p:cNvPr>
          <p:cNvSpPr/>
          <p:nvPr/>
        </p:nvSpPr>
        <p:spPr>
          <a:xfrm>
            <a:off x="10958333" y="5174949"/>
            <a:ext cx="247973" cy="2479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44F4902-2691-4D85-80AC-23DE23C1A6A7}"/>
              </a:ext>
            </a:extLst>
          </p:cNvPr>
          <p:cNvSpPr/>
          <p:nvPr/>
        </p:nvSpPr>
        <p:spPr>
          <a:xfrm>
            <a:off x="10834346" y="4002288"/>
            <a:ext cx="247973" cy="2479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C2A616B-4AF0-4124-A26C-0EF750E63622}"/>
              </a:ext>
            </a:extLst>
          </p:cNvPr>
          <p:cNvSpPr/>
          <p:nvPr/>
        </p:nvSpPr>
        <p:spPr>
          <a:xfrm>
            <a:off x="9943192" y="4636344"/>
            <a:ext cx="247973" cy="247973"/>
          </a:xfrm>
          <a:custGeom>
            <a:avLst/>
            <a:gdLst>
              <a:gd name="connsiteX0" fmla="*/ 0 w 247973"/>
              <a:gd name="connsiteY0" fmla="*/ 123987 h 247973"/>
              <a:gd name="connsiteX1" fmla="*/ 123987 w 247973"/>
              <a:gd name="connsiteY1" fmla="*/ 0 h 247973"/>
              <a:gd name="connsiteX2" fmla="*/ 247974 w 247973"/>
              <a:gd name="connsiteY2" fmla="*/ 123987 h 247973"/>
              <a:gd name="connsiteX3" fmla="*/ 123987 w 247973"/>
              <a:gd name="connsiteY3" fmla="*/ 247974 h 247973"/>
              <a:gd name="connsiteX4" fmla="*/ 0 w 247973"/>
              <a:gd name="connsiteY4" fmla="*/ 123987 h 24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973" h="247973" extrusionOk="0">
                <a:moveTo>
                  <a:pt x="0" y="123987"/>
                </a:moveTo>
                <a:cubicBezTo>
                  <a:pt x="-6628" y="43289"/>
                  <a:pt x="63771" y="-3683"/>
                  <a:pt x="123987" y="0"/>
                </a:cubicBezTo>
                <a:cubicBezTo>
                  <a:pt x="198854" y="13549"/>
                  <a:pt x="239301" y="59555"/>
                  <a:pt x="247974" y="123987"/>
                </a:cubicBezTo>
                <a:cubicBezTo>
                  <a:pt x="234040" y="180371"/>
                  <a:pt x="196780" y="246370"/>
                  <a:pt x="123987" y="247974"/>
                </a:cubicBezTo>
                <a:cubicBezTo>
                  <a:pt x="48173" y="240326"/>
                  <a:pt x="4703" y="196026"/>
                  <a:pt x="0" y="123987"/>
                </a:cubicBezTo>
                <a:close/>
              </a:path>
            </a:pathLst>
          </a:custGeom>
          <a:noFill/>
          <a:ln>
            <a:solidFill>
              <a:srgbClr val="92D050"/>
            </a:solidFill>
            <a:extLst>
              <a:ext uri="{C807C97D-BFC1-408E-A445-0C87EB9F89A2}">
                <ask:lineSketchStyleProps xmlns:ask="http://schemas.microsoft.com/office/drawing/2018/sketchyshapes" sd="3978248048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E728C3E-8800-4CF5-AD66-B1BE66E02721}"/>
                  </a:ext>
                </a:extLst>
              </p:cNvPr>
              <p:cNvSpPr txBox="1"/>
              <p:nvPr/>
            </p:nvSpPr>
            <p:spPr>
              <a:xfrm>
                <a:off x="8944683" y="2944381"/>
                <a:ext cx="1538381" cy="6798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E728C3E-8800-4CF5-AD66-B1BE66E02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4683" y="2944381"/>
                <a:ext cx="1538381" cy="679801"/>
              </a:xfrm>
              <a:prstGeom prst="rect">
                <a:avLst/>
              </a:prstGeom>
              <a:blipFill>
                <a:blip r:embed="rId5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4948F53-F2AE-4EB2-846F-5E3592B56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618" y="1764253"/>
            <a:ext cx="4219074" cy="9143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mic Sans MS" panose="030F0702030302020204" pitchFamily="66" charset="0"/>
                <a:cs typeface="Segoe UI" panose="020B0502040204020203" pitchFamily="34" charset="0"/>
              </a:rPr>
              <a:t>Find a point that is a representation of all points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3436F58-8C35-4BB5-99F2-2F01AA7F9346}"/>
              </a:ext>
            </a:extLst>
          </p:cNvPr>
          <p:cNvSpPr txBox="1">
            <a:spLocks/>
          </p:cNvSpPr>
          <p:nvPr/>
        </p:nvSpPr>
        <p:spPr>
          <a:xfrm>
            <a:off x="887618" y="2670183"/>
            <a:ext cx="3924606" cy="1133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omic Sans MS" panose="030F0702030302020204" pitchFamily="66" charset="0"/>
                <a:cs typeface="Segoe UI" panose="020B0502040204020203" pitchFamily="34" charset="0"/>
              </a:rPr>
              <a:t>More technically find a point that is closest to all other points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3A4EF4E-DEAE-4E15-8421-3109CF09DEA3}"/>
              </a:ext>
            </a:extLst>
          </p:cNvPr>
          <p:cNvSpPr txBox="1">
            <a:spLocks/>
          </p:cNvSpPr>
          <p:nvPr/>
        </p:nvSpPr>
        <p:spPr>
          <a:xfrm>
            <a:off x="965787" y="4028965"/>
            <a:ext cx="2354725" cy="514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omic Sans MS" panose="030F0702030302020204" pitchFamily="66" charset="0"/>
                <a:cs typeface="Segoe UI" panose="020B0502040204020203" pitchFamily="34" charset="0"/>
              </a:rPr>
              <a:t>Could it be?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440CEC7-BAF6-402C-B836-CFF97B91AE9B}"/>
                  </a:ext>
                </a:extLst>
              </p:cNvPr>
              <p:cNvSpPr txBox="1"/>
              <p:nvPr/>
            </p:nvSpPr>
            <p:spPr>
              <a:xfrm>
                <a:off x="1545956" y="4543681"/>
                <a:ext cx="1314270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440CEC7-BAF6-402C-B836-CFF97B91A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956" y="4543681"/>
                <a:ext cx="1314270" cy="7562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4FB121A-03EC-4504-9DC0-3F76F5768B66}"/>
              </a:ext>
            </a:extLst>
          </p:cNvPr>
          <p:cNvSpPr txBox="1">
            <a:spLocks/>
          </p:cNvSpPr>
          <p:nvPr/>
        </p:nvSpPr>
        <p:spPr>
          <a:xfrm>
            <a:off x="4918637" y="4707530"/>
            <a:ext cx="2354725" cy="499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omic Sans MS" panose="030F0702030302020204" pitchFamily="66" charset="0"/>
                <a:cs typeface="Segoe UI" panose="020B0502040204020203" pitchFamily="34" charset="0"/>
              </a:rPr>
              <a:t>Derivation?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6EB1471D-D725-415A-BA27-58F15B0A1ED0}"/>
              </a:ext>
            </a:extLst>
          </p:cNvPr>
          <p:cNvSpPr/>
          <p:nvPr/>
        </p:nvSpPr>
        <p:spPr>
          <a:xfrm>
            <a:off x="3642101" y="4792597"/>
            <a:ext cx="767166" cy="281097"/>
          </a:xfrm>
          <a:custGeom>
            <a:avLst/>
            <a:gdLst>
              <a:gd name="connsiteX0" fmla="*/ 0 w 767166"/>
              <a:gd name="connsiteY0" fmla="*/ 70274 h 281097"/>
              <a:gd name="connsiteX1" fmla="*/ 300777 w 767166"/>
              <a:gd name="connsiteY1" fmla="*/ 70274 h 281097"/>
              <a:gd name="connsiteX2" fmla="*/ 626618 w 767166"/>
              <a:gd name="connsiteY2" fmla="*/ 70274 h 281097"/>
              <a:gd name="connsiteX3" fmla="*/ 626618 w 767166"/>
              <a:gd name="connsiteY3" fmla="*/ 0 h 281097"/>
              <a:gd name="connsiteX4" fmla="*/ 767166 w 767166"/>
              <a:gd name="connsiteY4" fmla="*/ 140549 h 281097"/>
              <a:gd name="connsiteX5" fmla="*/ 626618 w 767166"/>
              <a:gd name="connsiteY5" fmla="*/ 281097 h 281097"/>
              <a:gd name="connsiteX6" fmla="*/ 626618 w 767166"/>
              <a:gd name="connsiteY6" fmla="*/ 210823 h 281097"/>
              <a:gd name="connsiteX7" fmla="*/ 325841 w 767166"/>
              <a:gd name="connsiteY7" fmla="*/ 210823 h 281097"/>
              <a:gd name="connsiteX8" fmla="*/ 0 w 767166"/>
              <a:gd name="connsiteY8" fmla="*/ 210823 h 281097"/>
              <a:gd name="connsiteX9" fmla="*/ 0 w 767166"/>
              <a:gd name="connsiteY9" fmla="*/ 70274 h 281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7166" h="281097" extrusionOk="0">
                <a:moveTo>
                  <a:pt x="0" y="70274"/>
                </a:moveTo>
                <a:cubicBezTo>
                  <a:pt x="119993" y="61058"/>
                  <a:pt x="178960" y="101415"/>
                  <a:pt x="300777" y="70274"/>
                </a:cubicBezTo>
                <a:cubicBezTo>
                  <a:pt x="422594" y="39133"/>
                  <a:pt x="500421" y="83253"/>
                  <a:pt x="626618" y="70274"/>
                </a:cubicBezTo>
                <a:cubicBezTo>
                  <a:pt x="618949" y="41939"/>
                  <a:pt x="627374" y="31939"/>
                  <a:pt x="626618" y="0"/>
                </a:cubicBezTo>
                <a:cubicBezTo>
                  <a:pt x="710844" y="52787"/>
                  <a:pt x="721554" y="116488"/>
                  <a:pt x="767166" y="140549"/>
                </a:cubicBezTo>
                <a:cubicBezTo>
                  <a:pt x="709079" y="221713"/>
                  <a:pt x="666029" y="227109"/>
                  <a:pt x="626618" y="281097"/>
                </a:cubicBezTo>
                <a:cubicBezTo>
                  <a:pt x="619528" y="251783"/>
                  <a:pt x="633770" y="225030"/>
                  <a:pt x="626618" y="210823"/>
                </a:cubicBezTo>
                <a:cubicBezTo>
                  <a:pt x="552926" y="226936"/>
                  <a:pt x="453624" y="185804"/>
                  <a:pt x="325841" y="210823"/>
                </a:cubicBezTo>
                <a:cubicBezTo>
                  <a:pt x="198058" y="235842"/>
                  <a:pt x="138065" y="204518"/>
                  <a:pt x="0" y="210823"/>
                </a:cubicBezTo>
                <a:cubicBezTo>
                  <a:pt x="-9255" y="156830"/>
                  <a:pt x="16480" y="138461"/>
                  <a:pt x="0" y="70274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7181728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65DE9B3B-5894-4767-BEF6-FEE5CCCEEFF3}"/>
              </a:ext>
            </a:extLst>
          </p:cNvPr>
          <p:cNvSpPr txBox="1">
            <a:spLocks/>
          </p:cNvSpPr>
          <p:nvPr/>
        </p:nvSpPr>
        <p:spPr>
          <a:xfrm>
            <a:off x="965785" y="5611711"/>
            <a:ext cx="3350493" cy="1044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i="1" dirty="0">
                <a:solidFill>
                  <a:schemeClr val="accent1"/>
                </a:solidFill>
                <a:latin typeface="Comic Sans MS" panose="030F0702030302020204" pitchFamily="66" charset="0"/>
                <a:cs typeface="Segoe UI" panose="020B0502040204020203" pitchFamily="34" charset="0"/>
              </a:rPr>
              <a:t>What is data?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i="1" dirty="0">
                <a:solidFill>
                  <a:schemeClr val="accent1"/>
                </a:solidFill>
                <a:latin typeface="Comic Sans MS" panose="030F0702030302020204" pitchFamily="66" charset="0"/>
                <a:cs typeface="Segoe UI" panose="020B0502040204020203" pitchFamily="34" charset="0"/>
              </a:rPr>
              <a:t>What is parameter?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i="1" dirty="0">
                <a:solidFill>
                  <a:schemeClr val="accent1"/>
                </a:solidFill>
                <a:latin typeface="Comic Sans MS" panose="030F0702030302020204" pitchFamily="66" charset="0"/>
                <a:cs typeface="Segoe UI" panose="020B0502040204020203" pitchFamily="34" charset="0"/>
              </a:rPr>
              <a:t>Is there a hyper-parameter?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solidFill>
                <a:schemeClr val="accent1"/>
              </a:solidFill>
              <a:latin typeface="Comic Sans MS" panose="030F0702030302020204" pitchFamily="66" charset="0"/>
              <a:cs typeface="Segoe UI" panose="020B05020402040202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FD59787-2AB7-4079-9F2F-70AAB198CBA6}"/>
              </a:ext>
            </a:extLst>
          </p:cNvPr>
          <p:cNvSpPr/>
          <p:nvPr/>
        </p:nvSpPr>
        <p:spPr>
          <a:xfrm>
            <a:off x="10958332" y="3091633"/>
            <a:ext cx="511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cs typeface="Segoe UI" panose="020B0502040204020203" pitchFamily="34" charset="0"/>
              </a:rPr>
              <a:t>= 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239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D141E-BA98-4F71-AA76-46A1EB1E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  <a:cs typeface="Segoe UI" panose="020B0502040204020203" pitchFamily="34" charset="0"/>
              </a:rPr>
              <a:t>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F2CC80-F034-4BD3-A192-D4B31BE10FF7}"/>
                  </a:ext>
                </a:extLst>
              </p:cNvPr>
              <p:cNvSpPr txBox="1"/>
              <p:nvPr/>
            </p:nvSpPr>
            <p:spPr>
              <a:xfrm>
                <a:off x="8884708" y="3244334"/>
                <a:ext cx="31588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F2CC80-F034-4BD3-A192-D4B31BE10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4708" y="3244334"/>
                <a:ext cx="3158877" cy="369332"/>
              </a:xfrm>
              <a:prstGeom prst="rect">
                <a:avLst/>
              </a:prstGeom>
              <a:blipFill>
                <a:blip r:embed="rId3"/>
                <a:stretch>
                  <a:fillRect l="-1927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E728C3E-8800-4CF5-AD66-B1BE66E02721}"/>
                  </a:ext>
                </a:extLst>
              </p:cNvPr>
              <p:cNvSpPr txBox="1"/>
              <p:nvPr/>
            </p:nvSpPr>
            <p:spPr>
              <a:xfrm>
                <a:off x="8949011" y="3905261"/>
                <a:ext cx="31378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/(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= 2/5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E728C3E-8800-4CF5-AD66-B1BE66E02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9011" y="3905261"/>
                <a:ext cx="3137847" cy="369332"/>
              </a:xfrm>
              <a:prstGeom prst="rect">
                <a:avLst/>
              </a:prstGeom>
              <a:blipFill>
                <a:blip r:embed="rId4"/>
                <a:stretch>
                  <a:fillRect l="-3495" t="-26667" r="-5049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4948F53-F2AE-4EB2-846F-5E3592B56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075" y="2060020"/>
            <a:ext cx="5985880" cy="9143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mic Sans MS" panose="030F0702030302020204" pitchFamily="66" charset="0"/>
                <a:cs typeface="Segoe UI" panose="020B0502040204020203" pitchFamily="34" charset="0"/>
              </a:rPr>
              <a:t>What is the likelihood of seeing a head in the next coin toss?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4FB121A-03EC-4504-9DC0-3F76F5768B66}"/>
              </a:ext>
            </a:extLst>
          </p:cNvPr>
          <p:cNvSpPr txBox="1">
            <a:spLocks/>
          </p:cNvSpPr>
          <p:nvPr/>
        </p:nvSpPr>
        <p:spPr>
          <a:xfrm>
            <a:off x="838199" y="4707529"/>
            <a:ext cx="5314627" cy="499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omic Sans MS" panose="030F0702030302020204" pitchFamily="66" charset="0"/>
                <a:cs typeface="Segoe UI" panose="020B0502040204020203" pitchFamily="34" charset="0"/>
              </a:rPr>
              <a:t>What is the objective function?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DC82720D-74BB-443F-B8C9-A75BE421A0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146" y="239727"/>
            <a:ext cx="1363986" cy="1576357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84E29C-0801-4035-97ED-DE5990B4DA6C}"/>
              </a:ext>
            </a:extLst>
          </p:cNvPr>
          <p:cNvSpPr txBox="1">
            <a:spLocks/>
          </p:cNvSpPr>
          <p:nvPr/>
        </p:nvSpPr>
        <p:spPr>
          <a:xfrm>
            <a:off x="842075" y="3360351"/>
            <a:ext cx="5985880" cy="9143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omic Sans MS" panose="030F0702030302020204" pitchFamily="66" charset="0"/>
                <a:cs typeface="Segoe UI" panose="020B0502040204020203" pitchFamily="34" charset="0"/>
              </a:rPr>
              <a:t>More technically, given the data, what is the maximum likelihood of seeing a head?</a:t>
            </a:r>
          </a:p>
        </p:txBody>
      </p:sp>
    </p:spTree>
    <p:extLst>
      <p:ext uri="{BB962C8B-B14F-4D97-AF65-F5344CB8AC3E}">
        <p14:creationId xmlns:p14="http://schemas.microsoft.com/office/powerpoint/2010/main" val="338425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  <p:bldP spid="19" grpId="0" build="p"/>
      <p:bldP spid="25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D10CEEC-94C7-4100-A9A7-717A8F9CD1A9}"/>
              </a:ext>
            </a:extLst>
          </p:cNvPr>
          <p:cNvSpPr/>
          <p:nvPr/>
        </p:nvSpPr>
        <p:spPr>
          <a:xfrm>
            <a:off x="1433594" y="2674873"/>
            <a:ext cx="1720312" cy="488196"/>
          </a:xfrm>
          <a:custGeom>
            <a:avLst/>
            <a:gdLst>
              <a:gd name="connsiteX0" fmla="*/ 0 w 1720312"/>
              <a:gd name="connsiteY0" fmla="*/ 0 h 488196"/>
              <a:gd name="connsiteX1" fmla="*/ 539031 w 1720312"/>
              <a:gd name="connsiteY1" fmla="*/ 0 h 488196"/>
              <a:gd name="connsiteX2" fmla="*/ 1129672 w 1720312"/>
              <a:gd name="connsiteY2" fmla="*/ 0 h 488196"/>
              <a:gd name="connsiteX3" fmla="*/ 1720312 w 1720312"/>
              <a:gd name="connsiteY3" fmla="*/ 0 h 488196"/>
              <a:gd name="connsiteX4" fmla="*/ 1720312 w 1720312"/>
              <a:gd name="connsiteY4" fmla="*/ 488196 h 488196"/>
              <a:gd name="connsiteX5" fmla="*/ 1164078 w 1720312"/>
              <a:gd name="connsiteY5" fmla="*/ 488196 h 488196"/>
              <a:gd name="connsiteX6" fmla="*/ 556234 w 1720312"/>
              <a:gd name="connsiteY6" fmla="*/ 488196 h 488196"/>
              <a:gd name="connsiteX7" fmla="*/ 0 w 1720312"/>
              <a:gd name="connsiteY7" fmla="*/ 488196 h 488196"/>
              <a:gd name="connsiteX8" fmla="*/ 0 w 1720312"/>
              <a:gd name="connsiteY8" fmla="*/ 0 h 48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0312" h="488196" extrusionOk="0">
                <a:moveTo>
                  <a:pt x="0" y="0"/>
                </a:moveTo>
                <a:cubicBezTo>
                  <a:pt x="213762" y="-22738"/>
                  <a:pt x="405325" y="20911"/>
                  <a:pt x="539031" y="0"/>
                </a:cubicBezTo>
                <a:cubicBezTo>
                  <a:pt x="672737" y="-20911"/>
                  <a:pt x="956890" y="3526"/>
                  <a:pt x="1129672" y="0"/>
                </a:cubicBezTo>
                <a:cubicBezTo>
                  <a:pt x="1302454" y="-3526"/>
                  <a:pt x="1519151" y="-24129"/>
                  <a:pt x="1720312" y="0"/>
                </a:cubicBezTo>
                <a:cubicBezTo>
                  <a:pt x="1696685" y="202852"/>
                  <a:pt x="1735728" y="256138"/>
                  <a:pt x="1720312" y="488196"/>
                </a:cubicBezTo>
                <a:cubicBezTo>
                  <a:pt x="1521092" y="480164"/>
                  <a:pt x="1280261" y="477968"/>
                  <a:pt x="1164078" y="488196"/>
                </a:cubicBezTo>
                <a:cubicBezTo>
                  <a:pt x="1047895" y="498424"/>
                  <a:pt x="838233" y="476278"/>
                  <a:pt x="556234" y="488196"/>
                </a:cubicBezTo>
                <a:cubicBezTo>
                  <a:pt x="274235" y="500114"/>
                  <a:pt x="235873" y="504072"/>
                  <a:pt x="0" y="488196"/>
                </a:cubicBezTo>
                <a:cubicBezTo>
                  <a:pt x="-4796" y="274908"/>
                  <a:pt x="-16851" y="135037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85285468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64053569-61CF-41D4-95FE-11FCD0C88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3594" y="2102808"/>
            <a:ext cx="1606657" cy="4248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mic Sans MS" panose="030F0702030302020204" pitchFamily="66" charset="0"/>
                <a:cs typeface="Segoe UI" panose="020B0502040204020203" pitchFamily="34" charset="0"/>
              </a:rPr>
              <a:t>Similarity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40349B1-F192-4B10-83F5-D7C563E60627}"/>
              </a:ext>
            </a:extLst>
          </p:cNvPr>
          <p:cNvSpPr/>
          <p:nvPr/>
        </p:nvSpPr>
        <p:spPr>
          <a:xfrm>
            <a:off x="3678265" y="2674873"/>
            <a:ext cx="1720312" cy="488196"/>
          </a:xfrm>
          <a:custGeom>
            <a:avLst/>
            <a:gdLst>
              <a:gd name="connsiteX0" fmla="*/ 0 w 1720312"/>
              <a:gd name="connsiteY0" fmla="*/ 0 h 488196"/>
              <a:gd name="connsiteX1" fmla="*/ 539031 w 1720312"/>
              <a:gd name="connsiteY1" fmla="*/ 0 h 488196"/>
              <a:gd name="connsiteX2" fmla="*/ 1129672 w 1720312"/>
              <a:gd name="connsiteY2" fmla="*/ 0 h 488196"/>
              <a:gd name="connsiteX3" fmla="*/ 1720312 w 1720312"/>
              <a:gd name="connsiteY3" fmla="*/ 0 h 488196"/>
              <a:gd name="connsiteX4" fmla="*/ 1720312 w 1720312"/>
              <a:gd name="connsiteY4" fmla="*/ 488196 h 488196"/>
              <a:gd name="connsiteX5" fmla="*/ 1164078 w 1720312"/>
              <a:gd name="connsiteY5" fmla="*/ 488196 h 488196"/>
              <a:gd name="connsiteX6" fmla="*/ 556234 w 1720312"/>
              <a:gd name="connsiteY6" fmla="*/ 488196 h 488196"/>
              <a:gd name="connsiteX7" fmla="*/ 0 w 1720312"/>
              <a:gd name="connsiteY7" fmla="*/ 488196 h 488196"/>
              <a:gd name="connsiteX8" fmla="*/ 0 w 1720312"/>
              <a:gd name="connsiteY8" fmla="*/ 0 h 48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0312" h="488196" extrusionOk="0">
                <a:moveTo>
                  <a:pt x="0" y="0"/>
                </a:moveTo>
                <a:cubicBezTo>
                  <a:pt x="213762" y="-22738"/>
                  <a:pt x="405325" y="20911"/>
                  <a:pt x="539031" y="0"/>
                </a:cubicBezTo>
                <a:cubicBezTo>
                  <a:pt x="672737" y="-20911"/>
                  <a:pt x="956890" y="3526"/>
                  <a:pt x="1129672" y="0"/>
                </a:cubicBezTo>
                <a:cubicBezTo>
                  <a:pt x="1302454" y="-3526"/>
                  <a:pt x="1519151" y="-24129"/>
                  <a:pt x="1720312" y="0"/>
                </a:cubicBezTo>
                <a:cubicBezTo>
                  <a:pt x="1696685" y="202852"/>
                  <a:pt x="1735728" y="256138"/>
                  <a:pt x="1720312" y="488196"/>
                </a:cubicBezTo>
                <a:cubicBezTo>
                  <a:pt x="1521092" y="480164"/>
                  <a:pt x="1280261" y="477968"/>
                  <a:pt x="1164078" y="488196"/>
                </a:cubicBezTo>
                <a:cubicBezTo>
                  <a:pt x="1047895" y="498424"/>
                  <a:pt x="838233" y="476278"/>
                  <a:pt x="556234" y="488196"/>
                </a:cubicBezTo>
                <a:cubicBezTo>
                  <a:pt x="274235" y="500114"/>
                  <a:pt x="235873" y="504072"/>
                  <a:pt x="0" y="488196"/>
                </a:cubicBezTo>
                <a:cubicBezTo>
                  <a:pt x="-4796" y="274908"/>
                  <a:pt x="-16851" y="135037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85285468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0</a:t>
            </a:r>
            <a:endParaRPr lang="en-US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E99EAB32-A538-4FE7-8833-E4243AACA692}"/>
              </a:ext>
            </a:extLst>
          </p:cNvPr>
          <p:cNvSpPr txBox="1">
            <a:spLocks/>
          </p:cNvSpPr>
          <p:nvPr/>
        </p:nvSpPr>
        <p:spPr>
          <a:xfrm>
            <a:off x="3678265" y="2102807"/>
            <a:ext cx="1606657" cy="42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omic Sans MS" panose="030F0702030302020204" pitchFamily="66" charset="0"/>
                <a:cs typeface="Segoe UI" panose="020B0502040204020203" pitchFamily="34" charset="0"/>
              </a:rPr>
              <a:t>Distance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13598A9-D528-4BF8-AB9D-6B8B7B7C6F13}"/>
              </a:ext>
            </a:extLst>
          </p:cNvPr>
          <p:cNvSpPr/>
          <p:nvPr/>
        </p:nvSpPr>
        <p:spPr>
          <a:xfrm>
            <a:off x="6793423" y="2674872"/>
            <a:ext cx="1720312" cy="488196"/>
          </a:xfrm>
          <a:custGeom>
            <a:avLst/>
            <a:gdLst>
              <a:gd name="connsiteX0" fmla="*/ 0 w 1720312"/>
              <a:gd name="connsiteY0" fmla="*/ 0 h 488196"/>
              <a:gd name="connsiteX1" fmla="*/ 539031 w 1720312"/>
              <a:gd name="connsiteY1" fmla="*/ 0 h 488196"/>
              <a:gd name="connsiteX2" fmla="*/ 1129672 w 1720312"/>
              <a:gd name="connsiteY2" fmla="*/ 0 h 488196"/>
              <a:gd name="connsiteX3" fmla="*/ 1720312 w 1720312"/>
              <a:gd name="connsiteY3" fmla="*/ 0 h 488196"/>
              <a:gd name="connsiteX4" fmla="*/ 1720312 w 1720312"/>
              <a:gd name="connsiteY4" fmla="*/ 488196 h 488196"/>
              <a:gd name="connsiteX5" fmla="*/ 1164078 w 1720312"/>
              <a:gd name="connsiteY5" fmla="*/ 488196 h 488196"/>
              <a:gd name="connsiteX6" fmla="*/ 556234 w 1720312"/>
              <a:gd name="connsiteY6" fmla="*/ 488196 h 488196"/>
              <a:gd name="connsiteX7" fmla="*/ 0 w 1720312"/>
              <a:gd name="connsiteY7" fmla="*/ 488196 h 488196"/>
              <a:gd name="connsiteX8" fmla="*/ 0 w 1720312"/>
              <a:gd name="connsiteY8" fmla="*/ 0 h 48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0312" h="488196" extrusionOk="0">
                <a:moveTo>
                  <a:pt x="0" y="0"/>
                </a:moveTo>
                <a:cubicBezTo>
                  <a:pt x="213762" y="-22738"/>
                  <a:pt x="405325" y="20911"/>
                  <a:pt x="539031" y="0"/>
                </a:cubicBezTo>
                <a:cubicBezTo>
                  <a:pt x="672737" y="-20911"/>
                  <a:pt x="956890" y="3526"/>
                  <a:pt x="1129672" y="0"/>
                </a:cubicBezTo>
                <a:cubicBezTo>
                  <a:pt x="1302454" y="-3526"/>
                  <a:pt x="1519151" y="-24129"/>
                  <a:pt x="1720312" y="0"/>
                </a:cubicBezTo>
                <a:cubicBezTo>
                  <a:pt x="1696685" y="202852"/>
                  <a:pt x="1735728" y="256138"/>
                  <a:pt x="1720312" y="488196"/>
                </a:cubicBezTo>
                <a:cubicBezTo>
                  <a:pt x="1521092" y="480164"/>
                  <a:pt x="1280261" y="477968"/>
                  <a:pt x="1164078" y="488196"/>
                </a:cubicBezTo>
                <a:cubicBezTo>
                  <a:pt x="1047895" y="498424"/>
                  <a:pt x="838233" y="476278"/>
                  <a:pt x="556234" y="488196"/>
                </a:cubicBezTo>
                <a:cubicBezTo>
                  <a:pt x="274235" y="500114"/>
                  <a:pt x="235873" y="504072"/>
                  <a:pt x="0" y="488196"/>
                </a:cubicBezTo>
                <a:cubicBezTo>
                  <a:pt x="-4796" y="274908"/>
                  <a:pt x="-16851" y="135037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85285468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6A8502FC-599D-42AF-9835-CC183CAEB9FD}"/>
              </a:ext>
            </a:extLst>
          </p:cNvPr>
          <p:cNvSpPr txBox="1">
            <a:spLocks/>
          </p:cNvSpPr>
          <p:nvPr/>
        </p:nvSpPr>
        <p:spPr>
          <a:xfrm>
            <a:off x="6793423" y="2102807"/>
            <a:ext cx="1606657" cy="42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omic Sans MS" panose="030F0702030302020204" pitchFamily="66" charset="0"/>
                <a:cs typeface="Segoe UI" panose="020B0502040204020203" pitchFamily="34" charset="0"/>
              </a:rPr>
              <a:t>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4A325833-9393-42BF-B39A-7D3390D71039}"/>
                  </a:ext>
                </a:extLst>
              </p:cNvPr>
              <p:cNvSpPr/>
              <p:nvPr/>
            </p:nvSpPr>
            <p:spPr>
              <a:xfrm>
                <a:off x="9038094" y="2674872"/>
                <a:ext cx="1720312" cy="488196"/>
              </a:xfrm>
              <a:custGeom>
                <a:avLst/>
                <a:gdLst>
                  <a:gd name="connsiteX0" fmla="*/ 0 w 1720312"/>
                  <a:gd name="connsiteY0" fmla="*/ 0 h 488196"/>
                  <a:gd name="connsiteX1" fmla="*/ 539031 w 1720312"/>
                  <a:gd name="connsiteY1" fmla="*/ 0 h 488196"/>
                  <a:gd name="connsiteX2" fmla="*/ 1129672 w 1720312"/>
                  <a:gd name="connsiteY2" fmla="*/ 0 h 488196"/>
                  <a:gd name="connsiteX3" fmla="*/ 1720312 w 1720312"/>
                  <a:gd name="connsiteY3" fmla="*/ 0 h 488196"/>
                  <a:gd name="connsiteX4" fmla="*/ 1720312 w 1720312"/>
                  <a:gd name="connsiteY4" fmla="*/ 488196 h 488196"/>
                  <a:gd name="connsiteX5" fmla="*/ 1164078 w 1720312"/>
                  <a:gd name="connsiteY5" fmla="*/ 488196 h 488196"/>
                  <a:gd name="connsiteX6" fmla="*/ 556234 w 1720312"/>
                  <a:gd name="connsiteY6" fmla="*/ 488196 h 488196"/>
                  <a:gd name="connsiteX7" fmla="*/ 0 w 1720312"/>
                  <a:gd name="connsiteY7" fmla="*/ 488196 h 488196"/>
                  <a:gd name="connsiteX8" fmla="*/ 0 w 1720312"/>
                  <a:gd name="connsiteY8" fmla="*/ 0 h 488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20312" h="488196" extrusionOk="0">
                    <a:moveTo>
                      <a:pt x="0" y="0"/>
                    </a:moveTo>
                    <a:cubicBezTo>
                      <a:pt x="213762" y="-22738"/>
                      <a:pt x="405325" y="20911"/>
                      <a:pt x="539031" y="0"/>
                    </a:cubicBezTo>
                    <a:cubicBezTo>
                      <a:pt x="672737" y="-20911"/>
                      <a:pt x="956890" y="3526"/>
                      <a:pt x="1129672" y="0"/>
                    </a:cubicBezTo>
                    <a:cubicBezTo>
                      <a:pt x="1302454" y="-3526"/>
                      <a:pt x="1519151" y="-24129"/>
                      <a:pt x="1720312" y="0"/>
                    </a:cubicBezTo>
                    <a:cubicBezTo>
                      <a:pt x="1696685" y="202852"/>
                      <a:pt x="1735728" y="256138"/>
                      <a:pt x="1720312" y="488196"/>
                    </a:cubicBezTo>
                    <a:cubicBezTo>
                      <a:pt x="1521092" y="480164"/>
                      <a:pt x="1280261" y="477968"/>
                      <a:pt x="1164078" y="488196"/>
                    </a:cubicBezTo>
                    <a:cubicBezTo>
                      <a:pt x="1047895" y="498424"/>
                      <a:pt x="838233" y="476278"/>
                      <a:pt x="556234" y="488196"/>
                    </a:cubicBezTo>
                    <a:cubicBezTo>
                      <a:pt x="274235" y="500114"/>
                      <a:pt x="235873" y="504072"/>
                      <a:pt x="0" y="488196"/>
                    </a:cubicBezTo>
                    <a:cubicBezTo>
                      <a:pt x="-4796" y="274908"/>
                      <a:pt x="-16851" y="135037"/>
                      <a:pt x="0" y="0"/>
                    </a:cubicBezTo>
                    <a:close/>
                  </a:path>
                </a:pathLst>
              </a:custGeom>
              <a:noFill/>
              <a:ln>
                <a:extLst>
                  <a:ext uri="{C807C97D-BFC1-408E-A445-0C87EB9F89A2}">
                    <ask:lineSketchStyleProps xmlns:ask="http://schemas.microsoft.com/office/drawing/2018/sketchyshapes" sd="852854689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Up-to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4A325833-9393-42BF-B39A-7D3390D710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94" y="2674872"/>
                <a:ext cx="1720312" cy="488196"/>
              </a:xfrm>
              <a:prstGeom prst="rect">
                <a:avLst/>
              </a:prstGeom>
              <a:blipFill>
                <a:blip r:embed="rId3"/>
                <a:stretch>
                  <a:fillRect b="-5814"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852854689">
                      <a:custGeom>
                        <a:avLst/>
                        <a:gdLst>
                          <a:gd name="connsiteX0" fmla="*/ 0 w 1720312"/>
                          <a:gd name="connsiteY0" fmla="*/ 0 h 488196"/>
                          <a:gd name="connsiteX1" fmla="*/ 539031 w 1720312"/>
                          <a:gd name="connsiteY1" fmla="*/ 0 h 488196"/>
                          <a:gd name="connsiteX2" fmla="*/ 1129672 w 1720312"/>
                          <a:gd name="connsiteY2" fmla="*/ 0 h 488196"/>
                          <a:gd name="connsiteX3" fmla="*/ 1720312 w 1720312"/>
                          <a:gd name="connsiteY3" fmla="*/ 0 h 488196"/>
                          <a:gd name="connsiteX4" fmla="*/ 1720312 w 1720312"/>
                          <a:gd name="connsiteY4" fmla="*/ 488196 h 488196"/>
                          <a:gd name="connsiteX5" fmla="*/ 1164078 w 1720312"/>
                          <a:gd name="connsiteY5" fmla="*/ 488196 h 488196"/>
                          <a:gd name="connsiteX6" fmla="*/ 556234 w 1720312"/>
                          <a:gd name="connsiteY6" fmla="*/ 488196 h 488196"/>
                          <a:gd name="connsiteX7" fmla="*/ 0 w 1720312"/>
                          <a:gd name="connsiteY7" fmla="*/ 488196 h 488196"/>
                          <a:gd name="connsiteX8" fmla="*/ 0 w 1720312"/>
                          <a:gd name="connsiteY8" fmla="*/ 0 h 4881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720312" h="488196" extrusionOk="0">
                            <a:moveTo>
                              <a:pt x="0" y="0"/>
                            </a:moveTo>
                            <a:cubicBezTo>
                              <a:pt x="213762" y="-22738"/>
                              <a:pt x="405325" y="20911"/>
                              <a:pt x="539031" y="0"/>
                            </a:cubicBezTo>
                            <a:cubicBezTo>
                              <a:pt x="672737" y="-20911"/>
                              <a:pt x="956890" y="3526"/>
                              <a:pt x="1129672" y="0"/>
                            </a:cubicBezTo>
                            <a:cubicBezTo>
                              <a:pt x="1302454" y="-3526"/>
                              <a:pt x="1519151" y="-24129"/>
                              <a:pt x="1720312" y="0"/>
                            </a:cubicBezTo>
                            <a:cubicBezTo>
                              <a:pt x="1696685" y="202852"/>
                              <a:pt x="1735728" y="256138"/>
                              <a:pt x="1720312" y="488196"/>
                            </a:cubicBezTo>
                            <a:cubicBezTo>
                              <a:pt x="1521092" y="480164"/>
                              <a:pt x="1280261" y="477968"/>
                              <a:pt x="1164078" y="488196"/>
                            </a:cubicBezTo>
                            <a:cubicBezTo>
                              <a:pt x="1047895" y="498424"/>
                              <a:pt x="838233" y="476278"/>
                              <a:pt x="556234" y="488196"/>
                            </a:cubicBezTo>
                            <a:cubicBezTo>
                              <a:pt x="274235" y="500114"/>
                              <a:pt x="235873" y="504072"/>
                              <a:pt x="0" y="488196"/>
                            </a:cubicBezTo>
                            <a:cubicBezTo>
                              <a:pt x="-4796" y="274908"/>
                              <a:pt x="-16851" y="135037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2A28977A-E8F4-4B17-B0B8-B65830A537BC}"/>
              </a:ext>
            </a:extLst>
          </p:cNvPr>
          <p:cNvSpPr txBox="1">
            <a:spLocks/>
          </p:cNvSpPr>
          <p:nvPr/>
        </p:nvSpPr>
        <p:spPr>
          <a:xfrm>
            <a:off x="9038094" y="2102806"/>
            <a:ext cx="1606657" cy="42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omic Sans MS" panose="030F0702030302020204" pitchFamily="66" charset="0"/>
                <a:cs typeface="Segoe UI" panose="020B0502040204020203" pitchFamily="34" charset="0"/>
              </a:rPr>
              <a:t>Distance</a:t>
            </a:r>
          </a:p>
        </p:txBody>
      </p:sp>
      <p:pic>
        <p:nvPicPr>
          <p:cNvPr id="29" name="Picture 28" descr="A picture containing drawing&#10;&#10;Description automatically generated">
            <a:extLst>
              <a:ext uri="{FF2B5EF4-FFF2-40B4-BE49-F238E27FC236}">
                <a16:creationId xmlns:a16="http://schemas.microsoft.com/office/drawing/2014/main" id="{FEDA0847-E8EB-4BCC-AA1E-4D73E17A3E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025" y="2719997"/>
            <a:ext cx="334244" cy="379707"/>
          </a:xfrm>
          <a:prstGeom prst="rect">
            <a:avLst/>
          </a:prstGeom>
        </p:spPr>
      </p:pic>
      <p:pic>
        <p:nvPicPr>
          <p:cNvPr id="68" name="Picture 67" descr="A picture containing drawing&#10;&#10;Description automatically generated">
            <a:extLst>
              <a:ext uri="{FF2B5EF4-FFF2-40B4-BE49-F238E27FC236}">
                <a16:creationId xmlns:a16="http://schemas.microsoft.com/office/drawing/2014/main" id="{CB45717D-CDD8-4CDB-963C-52D6851056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270" y="2719996"/>
            <a:ext cx="334244" cy="379707"/>
          </a:xfrm>
          <a:prstGeom prst="rect">
            <a:avLst/>
          </a:prstGeom>
        </p:spPr>
      </p:pic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63FF9543-133F-4B5D-8568-6FDF29EB6D1B}"/>
              </a:ext>
            </a:extLst>
          </p:cNvPr>
          <p:cNvSpPr txBox="1">
            <a:spLocks/>
          </p:cNvSpPr>
          <p:nvPr/>
        </p:nvSpPr>
        <p:spPr>
          <a:xfrm>
            <a:off x="2069800" y="2706554"/>
            <a:ext cx="334244" cy="42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omic Sans MS" panose="030F0702030302020204" pitchFamily="66" charset="0"/>
                <a:cs typeface="Segoe UI" panose="020B0502040204020203" pitchFamily="34" charset="0"/>
              </a:rPr>
              <a:t>=</a:t>
            </a:r>
          </a:p>
        </p:txBody>
      </p:sp>
      <p:pic>
        <p:nvPicPr>
          <p:cNvPr id="71" name="Picture 70" descr="A picture containing drawing&#10;&#10;Description automatically generated">
            <a:extLst>
              <a:ext uri="{FF2B5EF4-FFF2-40B4-BE49-F238E27FC236}">
                <a16:creationId xmlns:a16="http://schemas.microsoft.com/office/drawing/2014/main" id="{BC2B9A6E-0E13-4F52-84A5-23F632CD1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604" y="2706554"/>
            <a:ext cx="334244" cy="379707"/>
          </a:xfrm>
          <a:prstGeom prst="rect">
            <a:avLst/>
          </a:prstGeom>
        </p:spPr>
      </p:pic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967F9432-A5CF-4369-A5A6-BAA1E84043B9}"/>
              </a:ext>
            </a:extLst>
          </p:cNvPr>
          <p:cNvSpPr txBox="1">
            <a:spLocks/>
          </p:cNvSpPr>
          <p:nvPr/>
        </p:nvSpPr>
        <p:spPr>
          <a:xfrm>
            <a:off x="7378871" y="2722738"/>
            <a:ext cx="435760" cy="42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omic Sans MS" panose="030F0702030302020204" pitchFamily="66" charset="0"/>
                <a:cs typeface="Segoe UI" panose="020B0502040204020203" pitchFamily="34" charset="0"/>
              </a:rPr>
              <a:t>!=</a:t>
            </a:r>
          </a:p>
        </p:txBody>
      </p:sp>
      <p:pic>
        <p:nvPicPr>
          <p:cNvPr id="33" name="Picture 3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1C61F2C-9B7E-480C-B098-91F335AE02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501" y="2709775"/>
            <a:ext cx="578603" cy="4081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CF7FA53-EEE5-46F1-96FE-A84A46AE95C2}"/>
                  </a:ext>
                </a:extLst>
              </p:cNvPr>
              <p:cNvSpPr txBox="1"/>
              <p:nvPr/>
            </p:nvSpPr>
            <p:spPr>
              <a:xfrm>
                <a:off x="1433594" y="4316842"/>
                <a:ext cx="2114537" cy="7852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endParaRPr lang="en-US" sz="3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CF7FA53-EEE5-46F1-96FE-A84A46AE9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594" y="4316842"/>
                <a:ext cx="2114537" cy="785280"/>
              </a:xfrm>
              <a:prstGeom prst="rect">
                <a:avLst/>
              </a:prstGeom>
              <a:blipFill>
                <a:blip r:embed="rId6"/>
                <a:stretch>
                  <a:fillRect l="-12968" t="-5426" b="-17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4040801-71D0-4E45-9BE8-C4B4A592809D}"/>
              </a:ext>
            </a:extLst>
          </p:cNvPr>
          <p:cNvCxnSpPr/>
          <p:nvPr/>
        </p:nvCxnSpPr>
        <p:spPr>
          <a:xfrm>
            <a:off x="5516940" y="5947870"/>
            <a:ext cx="300150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6F40580-3745-4F45-993D-0AEB1E485313}"/>
              </a:ext>
            </a:extLst>
          </p:cNvPr>
          <p:cNvCxnSpPr>
            <a:cxnSpLocks/>
          </p:cNvCxnSpPr>
          <p:nvPr/>
        </p:nvCxnSpPr>
        <p:spPr>
          <a:xfrm flipV="1">
            <a:off x="5523379" y="3715531"/>
            <a:ext cx="0" cy="22452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5D15CD73-3D9D-4C35-8CE4-884B524937A4}"/>
              </a:ext>
            </a:extLst>
          </p:cNvPr>
          <p:cNvSpPr/>
          <p:nvPr/>
        </p:nvSpPr>
        <p:spPr>
          <a:xfrm rot="9003138">
            <a:off x="5793248" y="4220617"/>
            <a:ext cx="519461" cy="1987803"/>
          </a:xfrm>
          <a:custGeom>
            <a:avLst/>
            <a:gdLst>
              <a:gd name="connsiteX0" fmla="*/ 0 w 2020169"/>
              <a:gd name="connsiteY0" fmla="*/ 0 h 1648496"/>
              <a:gd name="connsiteX1" fmla="*/ 2009104 w 2020169"/>
              <a:gd name="connsiteY1" fmla="*/ 528034 h 1648496"/>
              <a:gd name="connsiteX2" fmla="*/ 804929 w 2020169"/>
              <a:gd name="connsiteY2" fmla="*/ 1648496 h 164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0169" h="1648496">
                <a:moveTo>
                  <a:pt x="0" y="0"/>
                </a:moveTo>
                <a:cubicBezTo>
                  <a:pt x="937474" y="126642"/>
                  <a:pt x="1874949" y="253285"/>
                  <a:pt x="2009104" y="528034"/>
                </a:cubicBezTo>
                <a:cubicBezTo>
                  <a:pt x="2143259" y="802783"/>
                  <a:pt x="1017430" y="1486437"/>
                  <a:pt x="804929" y="1648496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F0C176D0-C04A-4860-B683-21048FD18F66}"/>
                  </a:ext>
                </a:extLst>
              </p:cNvPr>
              <p:cNvSpPr/>
              <p:nvPr/>
            </p:nvSpPr>
            <p:spPr>
              <a:xfrm>
                <a:off x="5087028" y="3715531"/>
                <a:ext cx="4331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F0C176D0-C04A-4860-B683-21048FD18F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028" y="3715531"/>
                <a:ext cx="43313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2FD79A4B-6B8E-4F59-8334-43501602A622}"/>
              </a:ext>
            </a:extLst>
          </p:cNvPr>
          <p:cNvSpPr/>
          <p:nvPr/>
        </p:nvSpPr>
        <p:spPr>
          <a:xfrm>
            <a:off x="6629765" y="5987720"/>
            <a:ext cx="288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1</a:t>
            </a:r>
            <a:endParaRPr lang="en-US" dirty="0"/>
          </a:p>
        </p:txBody>
      </p:sp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77A77636-AC56-4F2D-AD14-E8454E249F22}"/>
              </a:ext>
            </a:extLst>
          </p:cNvPr>
          <p:cNvSpPr txBox="1">
            <a:spLocks/>
          </p:cNvSpPr>
          <p:nvPr/>
        </p:nvSpPr>
        <p:spPr>
          <a:xfrm>
            <a:off x="7117726" y="6076555"/>
            <a:ext cx="1348978" cy="42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mic Sans MS" panose="030F0702030302020204" pitchFamily="66" charset="0"/>
                <a:cs typeface="Segoe UI" panose="020B0502040204020203" pitchFamily="34" charset="0"/>
              </a:rPr>
              <a:t>similarity</a:t>
            </a: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80815330-50F9-4C5F-A9FD-EC1FE2E4F639}"/>
              </a:ext>
            </a:extLst>
          </p:cNvPr>
          <p:cNvSpPr txBox="1">
            <a:spLocks/>
          </p:cNvSpPr>
          <p:nvPr/>
        </p:nvSpPr>
        <p:spPr>
          <a:xfrm rot="16200000">
            <a:off x="4722411" y="4699980"/>
            <a:ext cx="1177105" cy="42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mic Sans MS" panose="030F0702030302020204" pitchFamily="66" charset="0"/>
                <a:cs typeface="Segoe UI" panose="020B0502040204020203" pitchFamily="34" charset="0"/>
              </a:rPr>
              <a:t>distance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8F2E3DA-46C2-46CF-84E0-3ED7225D04A8}"/>
              </a:ext>
            </a:extLst>
          </p:cNvPr>
          <p:cNvSpPr txBox="1">
            <a:spLocks/>
          </p:cNvSpPr>
          <p:nvPr/>
        </p:nvSpPr>
        <p:spPr>
          <a:xfrm>
            <a:off x="617112" y="750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omic Sans MS" panose="030F0702030302020204" pitchFamily="66" charset="0"/>
                <a:cs typeface="Segoe UI" panose="020B0502040204020203" pitchFamily="34" charset="0"/>
              </a:rPr>
              <a:t>Similarity &amp; Distance</a:t>
            </a:r>
          </a:p>
        </p:txBody>
      </p:sp>
      <p:pic>
        <p:nvPicPr>
          <p:cNvPr id="4098" name="Picture 2" descr="Twins Clipart">
            <a:extLst>
              <a:ext uri="{FF2B5EF4-FFF2-40B4-BE49-F238E27FC236}">
                <a16:creationId xmlns:a16="http://schemas.microsoft.com/office/drawing/2014/main" id="{EEB71C2D-4378-4125-B5B3-2C9D803D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360" y="-59049"/>
            <a:ext cx="19526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063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l 76">
            <a:extLst>
              <a:ext uri="{FF2B5EF4-FFF2-40B4-BE49-F238E27FC236}">
                <a16:creationId xmlns:a16="http://schemas.microsoft.com/office/drawing/2014/main" id="{7C7EA696-A15C-4C3F-AB74-E4D7B8E6B654}"/>
              </a:ext>
            </a:extLst>
          </p:cNvPr>
          <p:cNvSpPr/>
          <p:nvPr/>
        </p:nvSpPr>
        <p:spPr>
          <a:xfrm>
            <a:off x="9919508" y="4450458"/>
            <a:ext cx="1645920" cy="1645920"/>
          </a:xfrm>
          <a:custGeom>
            <a:avLst/>
            <a:gdLst>
              <a:gd name="connsiteX0" fmla="*/ 0 w 1645920"/>
              <a:gd name="connsiteY0" fmla="*/ 822960 h 1645920"/>
              <a:gd name="connsiteX1" fmla="*/ 822960 w 1645920"/>
              <a:gd name="connsiteY1" fmla="*/ 0 h 1645920"/>
              <a:gd name="connsiteX2" fmla="*/ 1645920 w 1645920"/>
              <a:gd name="connsiteY2" fmla="*/ 822960 h 1645920"/>
              <a:gd name="connsiteX3" fmla="*/ 822960 w 1645920"/>
              <a:gd name="connsiteY3" fmla="*/ 1645920 h 1645920"/>
              <a:gd name="connsiteX4" fmla="*/ 0 w 1645920"/>
              <a:gd name="connsiteY4" fmla="*/ 822960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5920" h="1645920" extrusionOk="0">
                <a:moveTo>
                  <a:pt x="0" y="822960"/>
                </a:moveTo>
                <a:cubicBezTo>
                  <a:pt x="6284" y="321183"/>
                  <a:pt x="395031" y="21411"/>
                  <a:pt x="822960" y="0"/>
                </a:cubicBezTo>
                <a:cubicBezTo>
                  <a:pt x="1215262" y="-23520"/>
                  <a:pt x="1650162" y="353578"/>
                  <a:pt x="1645920" y="822960"/>
                </a:cubicBezTo>
                <a:cubicBezTo>
                  <a:pt x="1685730" y="1251154"/>
                  <a:pt x="1272356" y="1658947"/>
                  <a:pt x="822960" y="1645920"/>
                </a:cubicBezTo>
                <a:cubicBezTo>
                  <a:pt x="356919" y="1683796"/>
                  <a:pt x="83306" y="1204195"/>
                  <a:pt x="0" y="82296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B3BDD9C-15EC-49CA-9F62-A081B17C1AFC}"/>
              </a:ext>
            </a:extLst>
          </p:cNvPr>
          <p:cNvCxnSpPr>
            <a:cxnSpLocks/>
          </p:cNvCxnSpPr>
          <p:nvPr/>
        </p:nvCxnSpPr>
        <p:spPr>
          <a:xfrm flipV="1">
            <a:off x="9825863" y="3385089"/>
            <a:ext cx="218020" cy="57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D1A11E8-24D9-41FB-BDA5-B689ACA4CD4A}"/>
              </a:ext>
            </a:extLst>
          </p:cNvPr>
          <p:cNvCxnSpPr>
            <a:cxnSpLocks/>
          </p:cNvCxnSpPr>
          <p:nvPr/>
        </p:nvCxnSpPr>
        <p:spPr>
          <a:xfrm flipV="1">
            <a:off x="9825863" y="3002467"/>
            <a:ext cx="1143172" cy="95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0AD141E-BA98-4F71-AA76-46A1EB1E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  <a:cs typeface="Segoe UI" panose="020B0502040204020203" pitchFamily="34" charset="0"/>
              </a:rPr>
              <a:t>Distance &amp; Similarity with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4948F53-F2AE-4EB2-846F-5E3592B56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839" y="1843044"/>
            <a:ext cx="1955369" cy="3971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Comic Sans MS" panose="030F0702030302020204" pitchFamily="66" charset="0"/>
                <a:cs typeface="Segoe UI" panose="020B0502040204020203" pitchFamily="34" charset="0"/>
              </a:rPr>
              <a:t>Hello World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8429E91-75F1-4E94-B514-5DDBC0B97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991" y="148930"/>
            <a:ext cx="1231900" cy="123825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FB7EF8B-CC83-4A84-9E55-889D26095EFA}"/>
              </a:ext>
            </a:extLst>
          </p:cNvPr>
          <p:cNvSpPr txBox="1">
            <a:spLocks/>
          </p:cNvSpPr>
          <p:nvPr/>
        </p:nvSpPr>
        <p:spPr>
          <a:xfrm>
            <a:off x="3158130" y="1843044"/>
            <a:ext cx="1955369" cy="3971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omic Sans MS" panose="030F0702030302020204" pitchFamily="66" charset="0"/>
                <a:cs typeface="Segoe UI" panose="020B0502040204020203" pitchFamily="34" charset="0"/>
              </a:rPr>
              <a:t>Hello World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3CDBF3C-CA29-48AD-B416-3FE9F83938B2}"/>
              </a:ext>
            </a:extLst>
          </p:cNvPr>
          <p:cNvSpPr txBox="1">
            <a:spLocks/>
          </p:cNvSpPr>
          <p:nvPr/>
        </p:nvSpPr>
        <p:spPr>
          <a:xfrm>
            <a:off x="3158129" y="2240204"/>
            <a:ext cx="1955369" cy="3971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>
                <a:latin typeface="Comic Sans MS" panose="030F0702030302020204" pitchFamily="66" charset="0"/>
                <a:cs typeface="Segoe UI" panose="020B0502040204020203" pitchFamily="34" charset="0"/>
              </a:rPr>
              <a:t>Hello World</a:t>
            </a:r>
            <a:endParaRPr lang="en-US" sz="2400" dirty="0">
              <a:latin typeface="Comic Sans MS" panose="030F0702030302020204" pitchFamily="66" charset="0"/>
              <a:cs typeface="Segoe UI" panose="020B0502040204020203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A8801B6-B3CC-41C9-9E0D-2415FC00D6C4}"/>
              </a:ext>
            </a:extLst>
          </p:cNvPr>
          <p:cNvSpPr txBox="1">
            <a:spLocks/>
          </p:cNvSpPr>
          <p:nvPr/>
        </p:nvSpPr>
        <p:spPr>
          <a:xfrm>
            <a:off x="3158129" y="2632001"/>
            <a:ext cx="1955369" cy="3971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omic Sans MS" panose="030F0702030302020204" pitchFamily="66" charset="0"/>
                <a:cs typeface="Segoe UI" panose="020B0502040204020203" pitchFamily="34" charset="0"/>
              </a:rPr>
              <a:t>Hello World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3A926F2-4B1E-4F6B-B771-2FF226EF3016}"/>
              </a:ext>
            </a:extLst>
          </p:cNvPr>
          <p:cNvSpPr txBox="1">
            <a:spLocks/>
          </p:cNvSpPr>
          <p:nvPr/>
        </p:nvSpPr>
        <p:spPr>
          <a:xfrm>
            <a:off x="3158129" y="3016074"/>
            <a:ext cx="1955369" cy="3971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omic Sans MS" panose="030F0702030302020204" pitchFamily="66" charset="0"/>
                <a:cs typeface="Segoe UI" panose="020B0502040204020203" pitchFamily="34" charset="0"/>
              </a:rPr>
              <a:t>Hello World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B10EC0E-93D3-4BDC-9B0B-C718A3613FC8}"/>
              </a:ext>
            </a:extLst>
          </p:cNvPr>
          <p:cNvSpPr txBox="1">
            <a:spLocks/>
          </p:cNvSpPr>
          <p:nvPr/>
        </p:nvSpPr>
        <p:spPr>
          <a:xfrm>
            <a:off x="5585494" y="1843044"/>
            <a:ext cx="1955369" cy="3971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omic Sans MS" panose="030F0702030302020204" pitchFamily="66" charset="0"/>
                <a:cs typeface="Segoe UI" panose="020B0502040204020203" pitchFamily="34" charset="0"/>
              </a:rPr>
              <a:t>Hello John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426A634A-7788-41CC-ACE7-AD0C415E9745}"/>
              </a:ext>
            </a:extLst>
          </p:cNvPr>
          <p:cNvSpPr/>
          <p:nvPr/>
        </p:nvSpPr>
        <p:spPr>
          <a:xfrm>
            <a:off x="9825863" y="2342449"/>
            <a:ext cx="1870482" cy="1616666"/>
          </a:xfrm>
          <a:custGeom>
            <a:avLst/>
            <a:gdLst>
              <a:gd name="connsiteX0" fmla="*/ 0 w 1870482"/>
              <a:gd name="connsiteY0" fmla="*/ 404167 h 1616666"/>
              <a:gd name="connsiteX1" fmla="*/ 444783 w 1870482"/>
              <a:gd name="connsiteY1" fmla="*/ 404167 h 1616666"/>
              <a:gd name="connsiteX2" fmla="*/ 962881 w 1870482"/>
              <a:gd name="connsiteY2" fmla="*/ 404167 h 1616666"/>
              <a:gd name="connsiteX3" fmla="*/ 1466316 w 1870482"/>
              <a:gd name="connsiteY3" fmla="*/ 404167 h 1616666"/>
              <a:gd name="connsiteX4" fmla="*/ 1466316 w 1870482"/>
              <a:gd name="connsiteY4" fmla="*/ 974042 h 1616666"/>
              <a:gd name="connsiteX5" fmla="*/ 1466316 w 1870482"/>
              <a:gd name="connsiteY5" fmla="*/ 1616666 h 1616666"/>
              <a:gd name="connsiteX6" fmla="*/ 1021533 w 1870482"/>
              <a:gd name="connsiteY6" fmla="*/ 1616666 h 1616666"/>
              <a:gd name="connsiteX7" fmla="*/ 547425 w 1870482"/>
              <a:gd name="connsiteY7" fmla="*/ 1616666 h 1616666"/>
              <a:gd name="connsiteX8" fmla="*/ 0 w 1870482"/>
              <a:gd name="connsiteY8" fmla="*/ 1616666 h 1616666"/>
              <a:gd name="connsiteX9" fmla="*/ 0 w 1870482"/>
              <a:gd name="connsiteY9" fmla="*/ 1046791 h 1616666"/>
              <a:gd name="connsiteX10" fmla="*/ 0 w 1870482"/>
              <a:gd name="connsiteY10" fmla="*/ 404167 h 1616666"/>
              <a:gd name="connsiteX0" fmla="*/ 1466316 w 1870482"/>
              <a:gd name="connsiteY0" fmla="*/ 404167 h 1616666"/>
              <a:gd name="connsiteX1" fmla="*/ 1870482 w 1870482"/>
              <a:gd name="connsiteY1" fmla="*/ 0 h 1616666"/>
              <a:gd name="connsiteX2" fmla="*/ 1870482 w 1870482"/>
              <a:gd name="connsiteY2" fmla="*/ 582000 h 1616666"/>
              <a:gd name="connsiteX3" fmla="*/ 1870482 w 1870482"/>
              <a:gd name="connsiteY3" fmla="*/ 1212500 h 1616666"/>
              <a:gd name="connsiteX4" fmla="*/ 1466316 w 1870482"/>
              <a:gd name="connsiteY4" fmla="*/ 1616666 h 1616666"/>
              <a:gd name="connsiteX5" fmla="*/ 1466316 w 1870482"/>
              <a:gd name="connsiteY5" fmla="*/ 986167 h 1616666"/>
              <a:gd name="connsiteX6" fmla="*/ 1466316 w 1870482"/>
              <a:gd name="connsiteY6" fmla="*/ 404167 h 1616666"/>
              <a:gd name="connsiteX0" fmla="*/ 0 w 1870482"/>
              <a:gd name="connsiteY0" fmla="*/ 404167 h 1616666"/>
              <a:gd name="connsiteX1" fmla="*/ 404167 w 1870482"/>
              <a:gd name="connsiteY1" fmla="*/ 0 h 1616666"/>
              <a:gd name="connsiteX2" fmla="*/ 892939 w 1870482"/>
              <a:gd name="connsiteY2" fmla="*/ 0 h 1616666"/>
              <a:gd name="connsiteX3" fmla="*/ 1352384 w 1870482"/>
              <a:gd name="connsiteY3" fmla="*/ 0 h 1616666"/>
              <a:gd name="connsiteX4" fmla="*/ 1870482 w 1870482"/>
              <a:gd name="connsiteY4" fmla="*/ 0 h 1616666"/>
              <a:gd name="connsiteX5" fmla="*/ 1466316 w 1870482"/>
              <a:gd name="connsiteY5" fmla="*/ 404167 h 1616666"/>
              <a:gd name="connsiteX6" fmla="*/ 948218 w 1870482"/>
              <a:gd name="connsiteY6" fmla="*/ 404167 h 1616666"/>
              <a:gd name="connsiteX7" fmla="*/ 430119 w 1870482"/>
              <a:gd name="connsiteY7" fmla="*/ 404167 h 1616666"/>
              <a:gd name="connsiteX8" fmla="*/ 0 w 1870482"/>
              <a:gd name="connsiteY8" fmla="*/ 404167 h 1616666"/>
              <a:gd name="connsiteX0" fmla="*/ 0 w 1870482"/>
              <a:gd name="connsiteY0" fmla="*/ 404167 h 1616666"/>
              <a:gd name="connsiteX1" fmla="*/ 404167 w 1870482"/>
              <a:gd name="connsiteY1" fmla="*/ 0 h 1616666"/>
              <a:gd name="connsiteX2" fmla="*/ 863612 w 1870482"/>
              <a:gd name="connsiteY2" fmla="*/ 0 h 1616666"/>
              <a:gd name="connsiteX3" fmla="*/ 1337721 w 1870482"/>
              <a:gd name="connsiteY3" fmla="*/ 0 h 1616666"/>
              <a:gd name="connsiteX4" fmla="*/ 1870482 w 1870482"/>
              <a:gd name="connsiteY4" fmla="*/ 0 h 1616666"/>
              <a:gd name="connsiteX5" fmla="*/ 1870482 w 1870482"/>
              <a:gd name="connsiteY5" fmla="*/ 630500 h 1616666"/>
              <a:gd name="connsiteX6" fmla="*/ 1870482 w 1870482"/>
              <a:gd name="connsiteY6" fmla="*/ 1212500 h 1616666"/>
              <a:gd name="connsiteX7" fmla="*/ 1466316 w 1870482"/>
              <a:gd name="connsiteY7" fmla="*/ 1616666 h 1616666"/>
              <a:gd name="connsiteX8" fmla="*/ 992207 w 1870482"/>
              <a:gd name="connsiteY8" fmla="*/ 1616666 h 1616666"/>
              <a:gd name="connsiteX9" fmla="*/ 532761 w 1870482"/>
              <a:gd name="connsiteY9" fmla="*/ 1616666 h 1616666"/>
              <a:gd name="connsiteX10" fmla="*/ 0 w 1870482"/>
              <a:gd name="connsiteY10" fmla="*/ 1616666 h 1616666"/>
              <a:gd name="connsiteX11" fmla="*/ 0 w 1870482"/>
              <a:gd name="connsiteY11" fmla="*/ 1022541 h 1616666"/>
              <a:gd name="connsiteX12" fmla="*/ 0 w 1870482"/>
              <a:gd name="connsiteY12" fmla="*/ 404167 h 1616666"/>
              <a:gd name="connsiteX13" fmla="*/ 0 w 1870482"/>
              <a:gd name="connsiteY13" fmla="*/ 404167 h 1616666"/>
              <a:gd name="connsiteX14" fmla="*/ 474109 w 1870482"/>
              <a:gd name="connsiteY14" fmla="*/ 404167 h 1616666"/>
              <a:gd name="connsiteX15" fmla="*/ 962881 w 1870482"/>
              <a:gd name="connsiteY15" fmla="*/ 404167 h 1616666"/>
              <a:gd name="connsiteX16" fmla="*/ 1466316 w 1870482"/>
              <a:gd name="connsiteY16" fmla="*/ 404167 h 1616666"/>
              <a:gd name="connsiteX17" fmla="*/ 1870482 w 1870482"/>
              <a:gd name="connsiteY17" fmla="*/ 0 h 1616666"/>
              <a:gd name="connsiteX18" fmla="*/ 1466316 w 1870482"/>
              <a:gd name="connsiteY18" fmla="*/ 404167 h 1616666"/>
              <a:gd name="connsiteX19" fmla="*/ 1466316 w 1870482"/>
              <a:gd name="connsiteY19" fmla="*/ 998292 h 1616666"/>
              <a:gd name="connsiteX20" fmla="*/ 1466316 w 1870482"/>
              <a:gd name="connsiteY20" fmla="*/ 1616666 h 1616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870482" h="1616666" stroke="0" extrusionOk="0">
                <a:moveTo>
                  <a:pt x="0" y="404167"/>
                </a:moveTo>
                <a:cubicBezTo>
                  <a:pt x="116536" y="401592"/>
                  <a:pt x="329969" y="383773"/>
                  <a:pt x="444783" y="404167"/>
                </a:cubicBezTo>
                <a:cubicBezTo>
                  <a:pt x="559597" y="424561"/>
                  <a:pt x="772663" y="416153"/>
                  <a:pt x="962881" y="404167"/>
                </a:cubicBezTo>
                <a:cubicBezTo>
                  <a:pt x="1153099" y="392181"/>
                  <a:pt x="1279029" y="423037"/>
                  <a:pt x="1466316" y="404167"/>
                </a:cubicBezTo>
                <a:cubicBezTo>
                  <a:pt x="1439256" y="674110"/>
                  <a:pt x="1478491" y="809459"/>
                  <a:pt x="1466316" y="974042"/>
                </a:cubicBezTo>
                <a:cubicBezTo>
                  <a:pt x="1454141" y="1138626"/>
                  <a:pt x="1458635" y="1333517"/>
                  <a:pt x="1466316" y="1616666"/>
                </a:cubicBezTo>
                <a:cubicBezTo>
                  <a:pt x="1326317" y="1615172"/>
                  <a:pt x="1166220" y="1608236"/>
                  <a:pt x="1021533" y="1616666"/>
                </a:cubicBezTo>
                <a:cubicBezTo>
                  <a:pt x="876846" y="1625096"/>
                  <a:pt x="677766" y="1622683"/>
                  <a:pt x="547425" y="1616666"/>
                </a:cubicBezTo>
                <a:cubicBezTo>
                  <a:pt x="417084" y="1610649"/>
                  <a:pt x="192171" y="1597595"/>
                  <a:pt x="0" y="1616666"/>
                </a:cubicBezTo>
                <a:cubicBezTo>
                  <a:pt x="13678" y="1356614"/>
                  <a:pt x="-20961" y="1195677"/>
                  <a:pt x="0" y="1046791"/>
                </a:cubicBezTo>
                <a:cubicBezTo>
                  <a:pt x="20961" y="897905"/>
                  <a:pt x="-6543" y="648357"/>
                  <a:pt x="0" y="404167"/>
                </a:cubicBezTo>
                <a:close/>
              </a:path>
              <a:path w="1870482" h="1616666" fill="darkenLess" stroke="0" extrusionOk="0">
                <a:moveTo>
                  <a:pt x="1466316" y="404167"/>
                </a:moveTo>
                <a:cubicBezTo>
                  <a:pt x="1532715" y="308043"/>
                  <a:pt x="1675235" y="167700"/>
                  <a:pt x="1870482" y="0"/>
                </a:cubicBezTo>
                <a:cubicBezTo>
                  <a:pt x="1878801" y="277444"/>
                  <a:pt x="1875188" y="441313"/>
                  <a:pt x="1870482" y="582000"/>
                </a:cubicBezTo>
                <a:cubicBezTo>
                  <a:pt x="1865776" y="722687"/>
                  <a:pt x="1882854" y="997066"/>
                  <a:pt x="1870482" y="1212500"/>
                </a:cubicBezTo>
                <a:cubicBezTo>
                  <a:pt x="1728589" y="1385495"/>
                  <a:pt x="1626164" y="1441819"/>
                  <a:pt x="1466316" y="1616666"/>
                </a:cubicBezTo>
                <a:cubicBezTo>
                  <a:pt x="1492778" y="1316204"/>
                  <a:pt x="1497262" y="1216054"/>
                  <a:pt x="1466316" y="986167"/>
                </a:cubicBezTo>
                <a:cubicBezTo>
                  <a:pt x="1435370" y="756280"/>
                  <a:pt x="1441922" y="694051"/>
                  <a:pt x="1466316" y="404167"/>
                </a:cubicBezTo>
                <a:close/>
              </a:path>
              <a:path w="1870482" h="1616666" fill="lightenLess" stroke="0" extrusionOk="0">
                <a:moveTo>
                  <a:pt x="0" y="404167"/>
                </a:moveTo>
                <a:cubicBezTo>
                  <a:pt x="117689" y="298216"/>
                  <a:pt x="264779" y="178746"/>
                  <a:pt x="404167" y="0"/>
                </a:cubicBezTo>
                <a:cubicBezTo>
                  <a:pt x="513122" y="-15779"/>
                  <a:pt x="713810" y="-6472"/>
                  <a:pt x="892939" y="0"/>
                </a:cubicBezTo>
                <a:cubicBezTo>
                  <a:pt x="1072068" y="6472"/>
                  <a:pt x="1181738" y="13558"/>
                  <a:pt x="1352384" y="0"/>
                </a:cubicBezTo>
                <a:cubicBezTo>
                  <a:pt x="1523030" y="-13558"/>
                  <a:pt x="1766857" y="13187"/>
                  <a:pt x="1870482" y="0"/>
                </a:cubicBezTo>
                <a:cubicBezTo>
                  <a:pt x="1758959" y="105012"/>
                  <a:pt x="1644286" y="202155"/>
                  <a:pt x="1466316" y="404167"/>
                </a:cubicBezTo>
                <a:cubicBezTo>
                  <a:pt x="1301158" y="420346"/>
                  <a:pt x="1132848" y="391459"/>
                  <a:pt x="948218" y="404167"/>
                </a:cubicBezTo>
                <a:cubicBezTo>
                  <a:pt x="763588" y="416875"/>
                  <a:pt x="651218" y="400952"/>
                  <a:pt x="430119" y="404167"/>
                </a:cubicBezTo>
                <a:cubicBezTo>
                  <a:pt x="209020" y="407382"/>
                  <a:pt x="121483" y="421843"/>
                  <a:pt x="0" y="404167"/>
                </a:cubicBezTo>
                <a:close/>
              </a:path>
              <a:path w="1870482" h="1616666" fill="none" extrusionOk="0">
                <a:moveTo>
                  <a:pt x="0" y="404167"/>
                </a:moveTo>
                <a:cubicBezTo>
                  <a:pt x="119854" y="276418"/>
                  <a:pt x="283774" y="116894"/>
                  <a:pt x="404167" y="0"/>
                </a:cubicBezTo>
                <a:cubicBezTo>
                  <a:pt x="622204" y="3838"/>
                  <a:pt x="668641" y="19455"/>
                  <a:pt x="863612" y="0"/>
                </a:cubicBezTo>
                <a:cubicBezTo>
                  <a:pt x="1058583" y="-19455"/>
                  <a:pt x="1205659" y="15607"/>
                  <a:pt x="1337721" y="0"/>
                </a:cubicBezTo>
                <a:cubicBezTo>
                  <a:pt x="1469783" y="-15607"/>
                  <a:pt x="1685180" y="9515"/>
                  <a:pt x="1870482" y="0"/>
                </a:cubicBezTo>
                <a:cubicBezTo>
                  <a:pt x="1872846" y="195573"/>
                  <a:pt x="1857291" y="446234"/>
                  <a:pt x="1870482" y="630500"/>
                </a:cubicBezTo>
                <a:cubicBezTo>
                  <a:pt x="1883673" y="814766"/>
                  <a:pt x="1877031" y="988205"/>
                  <a:pt x="1870482" y="1212500"/>
                </a:cubicBezTo>
                <a:cubicBezTo>
                  <a:pt x="1753229" y="1343335"/>
                  <a:pt x="1566263" y="1494237"/>
                  <a:pt x="1466316" y="1616666"/>
                </a:cubicBezTo>
                <a:cubicBezTo>
                  <a:pt x="1370447" y="1615188"/>
                  <a:pt x="1204536" y="1621674"/>
                  <a:pt x="992207" y="1616666"/>
                </a:cubicBezTo>
                <a:cubicBezTo>
                  <a:pt x="779878" y="1611658"/>
                  <a:pt x="728429" y="1626575"/>
                  <a:pt x="532761" y="1616666"/>
                </a:cubicBezTo>
                <a:cubicBezTo>
                  <a:pt x="337093" y="1606757"/>
                  <a:pt x="225132" y="1620749"/>
                  <a:pt x="0" y="1616666"/>
                </a:cubicBezTo>
                <a:cubicBezTo>
                  <a:pt x="2450" y="1480757"/>
                  <a:pt x="29412" y="1242357"/>
                  <a:pt x="0" y="1022541"/>
                </a:cubicBezTo>
                <a:cubicBezTo>
                  <a:pt x="-29412" y="802726"/>
                  <a:pt x="-19255" y="561710"/>
                  <a:pt x="0" y="404167"/>
                </a:cubicBezTo>
                <a:close/>
                <a:moveTo>
                  <a:pt x="0" y="404167"/>
                </a:moveTo>
                <a:cubicBezTo>
                  <a:pt x="168918" y="423425"/>
                  <a:pt x="343104" y="427076"/>
                  <a:pt x="474109" y="404167"/>
                </a:cubicBezTo>
                <a:cubicBezTo>
                  <a:pt x="605114" y="381258"/>
                  <a:pt x="852472" y="381564"/>
                  <a:pt x="962881" y="404167"/>
                </a:cubicBezTo>
                <a:cubicBezTo>
                  <a:pt x="1073290" y="426770"/>
                  <a:pt x="1289080" y="409888"/>
                  <a:pt x="1466316" y="404167"/>
                </a:cubicBezTo>
                <a:cubicBezTo>
                  <a:pt x="1655636" y="246286"/>
                  <a:pt x="1768023" y="69442"/>
                  <a:pt x="1870482" y="0"/>
                </a:cubicBezTo>
                <a:moveTo>
                  <a:pt x="1466316" y="404167"/>
                </a:moveTo>
                <a:cubicBezTo>
                  <a:pt x="1495111" y="629018"/>
                  <a:pt x="1472822" y="818132"/>
                  <a:pt x="1466316" y="998292"/>
                </a:cubicBezTo>
                <a:cubicBezTo>
                  <a:pt x="1459810" y="1178452"/>
                  <a:pt x="1445283" y="1452709"/>
                  <a:pt x="1466316" y="1616666"/>
                </a:cubicBezTo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2367171527">
                  <a:prstGeom prst="cub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4C9F459-E73C-427C-9F85-AD1CA7E593CA}"/>
              </a:ext>
            </a:extLst>
          </p:cNvPr>
          <p:cNvSpPr txBox="1">
            <a:spLocks/>
          </p:cNvSpPr>
          <p:nvPr/>
        </p:nvSpPr>
        <p:spPr>
          <a:xfrm>
            <a:off x="899839" y="3854227"/>
            <a:ext cx="2080298" cy="462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mic Sans MS" panose="030F0702030302020204" pitchFamily="66" charset="0"/>
                <a:cs typeface="Segoe UI" panose="020B0502040204020203" pitchFamily="34" charset="0"/>
              </a:rPr>
              <a:t>[Hello:1, World:1]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28D6FB6-B3D0-4FA8-A87E-0B3B13526ECA}"/>
              </a:ext>
            </a:extLst>
          </p:cNvPr>
          <p:cNvSpPr txBox="1">
            <a:spLocks/>
          </p:cNvSpPr>
          <p:nvPr/>
        </p:nvSpPr>
        <p:spPr>
          <a:xfrm>
            <a:off x="3158129" y="3854226"/>
            <a:ext cx="2080298" cy="4620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mic Sans MS" panose="030F0702030302020204" pitchFamily="66" charset="0"/>
                <a:cs typeface="Segoe UI" panose="020B0502040204020203" pitchFamily="34" charset="0"/>
              </a:rPr>
              <a:t>[Hello:4, World:4]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ACADD7E-D385-4827-8C80-D4DEF335B44D}"/>
              </a:ext>
            </a:extLst>
          </p:cNvPr>
          <p:cNvSpPr txBox="1">
            <a:spLocks/>
          </p:cNvSpPr>
          <p:nvPr/>
        </p:nvSpPr>
        <p:spPr>
          <a:xfrm>
            <a:off x="5585494" y="3854225"/>
            <a:ext cx="2080298" cy="462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mic Sans MS" panose="030F0702030302020204" pitchFamily="66" charset="0"/>
                <a:cs typeface="Segoe UI" panose="020B0502040204020203" pitchFamily="34" charset="0"/>
              </a:rPr>
              <a:t>[Hello:1, John:1]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4498413-EB38-42AA-92E2-47193361052E}"/>
              </a:ext>
            </a:extLst>
          </p:cNvPr>
          <p:cNvSpPr txBox="1">
            <a:spLocks/>
          </p:cNvSpPr>
          <p:nvPr/>
        </p:nvSpPr>
        <p:spPr>
          <a:xfrm>
            <a:off x="899839" y="4316276"/>
            <a:ext cx="2080298" cy="290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latin typeface="Comic Sans MS" panose="030F0702030302020204" pitchFamily="66" charset="0"/>
                <a:cs typeface="Segoe UI" panose="020B0502040204020203" pitchFamily="34" charset="0"/>
              </a:rPr>
              <a:t>[Hello:1, World:1, John:0]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1DEDDDD-52FD-4898-9DC7-8CC4BE05900D}"/>
              </a:ext>
            </a:extLst>
          </p:cNvPr>
          <p:cNvSpPr txBox="1">
            <a:spLocks/>
          </p:cNvSpPr>
          <p:nvPr/>
        </p:nvSpPr>
        <p:spPr>
          <a:xfrm>
            <a:off x="3158129" y="4316276"/>
            <a:ext cx="2080298" cy="462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latin typeface="Comic Sans MS" panose="030F0702030302020204" pitchFamily="66" charset="0"/>
                <a:cs typeface="Segoe UI" panose="020B0502040204020203" pitchFamily="34" charset="0"/>
              </a:rPr>
              <a:t>[Hello:4, World:4, John:0]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26CD468-D252-4D96-84A3-B861154E81A8}"/>
              </a:ext>
            </a:extLst>
          </p:cNvPr>
          <p:cNvSpPr txBox="1">
            <a:spLocks/>
          </p:cNvSpPr>
          <p:nvPr/>
        </p:nvSpPr>
        <p:spPr>
          <a:xfrm>
            <a:off x="5585494" y="4316276"/>
            <a:ext cx="2080298" cy="462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latin typeface="Comic Sans MS" panose="030F0702030302020204" pitchFamily="66" charset="0"/>
                <a:cs typeface="Segoe UI" panose="020B0502040204020203" pitchFamily="34" charset="0"/>
              </a:rPr>
              <a:t>[Hello:1, World:0, John:1]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FF8956E-EFAD-44D5-B925-8F7B55585A0F}"/>
              </a:ext>
            </a:extLst>
          </p:cNvPr>
          <p:cNvSpPr txBox="1">
            <a:spLocks/>
          </p:cNvSpPr>
          <p:nvPr/>
        </p:nvSpPr>
        <p:spPr>
          <a:xfrm>
            <a:off x="3054459" y="5889172"/>
            <a:ext cx="2354725" cy="51471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omic Sans MS" panose="030F0702030302020204" pitchFamily="66" charset="0"/>
                <a:cs typeface="Segoe UI" panose="020B0502040204020203" pitchFamily="34" charset="0"/>
              </a:rPr>
              <a:t>Remember BoW?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9A8AC56-6B4D-47F0-B0EA-F668FBC3C792}"/>
              </a:ext>
            </a:extLst>
          </p:cNvPr>
          <p:cNvSpPr txBox="1">
            <a:spLocks/>
          </p:cNvSpPr>
          <p:nvPr/>
        </p:nvSpPr>
        <p:spPr>
          <a:xfrm>
            <a:off x="7556493" y="5445768"/>
            <a:ext cx="2354725" cy="51471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omic Sans MS" panose="030F0702030302020204" pitchFamily="66" charset="0"/>
                <a:cs typeface="Segoe UI" panose="020B0502040204020203" pitchFamily="34" charset="0"/>
              </a:rPr>
              <a:t>Remember Tfidf?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2F0290-3560-4BEC-B790-FD1C1090BA39}"/>
              </a:ext>
            </a:extLst>
          </p:cNvPr>
          <p:cNvSpPr/>
          <p:nvPr/>
        </p:nvSpPr>
        <p:spPr>
          <a:xfrm>
            <a:off x="899840" y="4825650"/>
            <a:ext cx="2080298" cy="1544847"/>
          </a:xfrm>
          <a:custGeom>
            <a:avLst/>
            <a:gdLst>
              <a:gd name="connsiteX0" fmla="*/ 0 w 2080298"/>
              <a:gd name="connsiteY0" fmla="*/ 0 h 1544847"/>
              <a:gd name="connsiteX1" fmla="*/ 672630 w 2080298"/>
              <a:gd name="connsiteY1" fmla="*/ 0 h 1544847"/>
              <a:gd name="connsiteX2" fmla="*/ 1386865 w 2080298"/>
              <a:gd name="connsiteY2" fmla="*/ 0 h 1544847"/>
              <a:gd name="connsiteX3" fmla="*/ 2080298 w 2080298"/>
              <a:gd name="connsiteY3" fmla="*/ 0 h 1544847"/>
              <a:gd name="connsiteX4" fmla="*/ 2080298 w 2080298"/>
              <a:gd name="connsiteY4" fmla="*/ 514949 h 1544847"/>
              <a:gd name="connsiteX5" fmla="*/ 2080298 w 2080298"/>
              <a:gd name="connsiteY5" fmla="*/ 1045346 h 1544847"/>
              <a:gd name="connsiteX6" fmla="*/ 2080298 w 2080298"/>
              <a:gd name="connsiteY6" fmla="*/ 1544847 h 1544847"/>
              <a:gd name="connsiteX7" fmla="*/ 1407668 w 2080298"/>
              <a:gd name="connsiteY7" fmla="*/ 1544847 h 1544847"/>
              <a:gd name="connsiteX8" fmla="*/ 755842 w 2080298"/>
              <a:gd name="connsiteY8" fmla="*/ 1544847 h 1544847"/>
              <a:gd name="connsiteX9" fmla="*/ 0 w 2080298"/>
              <a:gd name="connsiteY9" fmla="*/ 1544847 h 1544847"/>
              <a:gd name="connsiteX10" fmla="*/ 0 w 2080298"/>
              <a:gd name="connsiteY10" fmla="*/ 1060795 h 1544847"/>
              <a:gd name="connsiteX11" fmla="*/ 0 w 2080298"/>
              <a:gd name="connsiteY11" fmla="*/ 545846 h 1544847"/>
              <a:gd name="connsiteX12" fmla="*/ 0 w 2080298"/>
              <a:gd name="connsiteY12" fmla="*/ 0 h 1544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80298" h="1544847" extrusionOk="0">
                <a:moveTo>
                  <a:pt x="0" y="0"/>
                </a:moveTo>
                <a:cubicBezTo>
                  <a:pt x="172365" y="8516"/>
                  <a:pt x="391106" y="-4854"/>
                  <a:pt x="672630" y="0"/>
                </a:cubicBezTo>
                <a:cubicBezTo>
                  <a:pt x="954154" y="4854"/>
                  <a:pt x="1136167" y="-4123"/>
                  <a:pt x="1386865" y="0"/>
                </a:cubicBezTo>
                <a:cubicBezTo>
                  <a:pt x="1637563" y="4123"/>
                  <a:pt x="1750208" y="9746"/>
                  <a:pt x="2080298" y="0"/>
                </a:cubicBezTo>
                <a:cubicBezTo>
                  <a:pt x="2066503" y="135713"/>
                  <a:pt x="2062354" y="282944"/>
                  <a:pt x="2080298" y="514949"/>
                </a:cubicBezTo>
                <a:cubicBezTo>
                  <a:pt x="2098242" y="746954"/>
                  <a:pt x="2079092" y="879474"/>
                  <a:pt x="2080298" y="1045346"/>
                </a:cubicBezTo>
                <a:cubicBezTo>
                  <a:pt x="2081504" y="1211218"/>
                  <a:pt x="2059722" y="1311171"/>
                  <a:pt x="2080298" y="1544847"/>
                </a:cubicBezTo>
                <a:cubicBezTo>
                  <a:pt x="1810089" y="1574548"/>
                  <a:pt x="1548505" y="1534972"/>
                  <a:pt x="1407668" y="1544847"/>
                </a:cubicBezTo>
                <a:cubicBezTo>
                  <a:pt x="1266831" y="1554723"/>
                  <a:pt x="1038275" y="1571567"/>
                  <a:pt x="755842" y="1544847"/>
                </a:cubicBezTo>
                <a:cubicBezTo>
                  <a:pt x="473409" y="1518127"/>
                  <a:pt x="337191" y="1523119"/>
                  <a:pt x="0" y="1544847"/>
                </a:cubicBezTo>
                <a:cubicBezTo>
                  <a:pt x="17959" y="1398828"/>
                  <a:pt x="13615" y="1264825"/>
                  <a:pt x="0" y="1060795"/>
                </a:cubicBezTo>
                <a:cubicBezTo>
                  <a:pt x="-13615" y="856765"/>
                  <a:pt x="-5659" y="760142"/>
                  <a:pt x="0" y="545846"/>
                </a:cubicBezTo>
                <a:cubicBezTo>
                  <a:pt x="5659" y="331550"/>
                  <a:pt x="-19179" y="252171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3182535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02D8C43-BC4B-4332-A244-A0EC4AF66D65}"/>
              </a:ext>
            </a:extLst>
          </p:cNvPr>
          <p:cNvSpPr txBox="1">
            <a:spLocks/>
          </p:cNvSpPr>
          <p:nvPr/>
        </p:nvSpPr>
        <p:spPr>
          <a:xfrm rot="16200000">
            <a:off x="201573" y="5441913"/>
            <a:ext cx="591009" cy="462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latin typeface="Comic Sans MS" panose="030F0702030302020204" pitchFamily="66" charset="0"/>
                <a:cs typeface="Segoe UI" panose="020B0502040204020203" pitchFamily="34" charset="0"/>
              </a:rPr>
              <a:t>Hello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2321D040-DF1A-459B-9ECB-02BC91C96B9B}"/>
              </a:ext>
            </a:extLst>
          </p:cNvPr>
          <p:cNvSpPr txBox="1">
            <a:spLocks/>
          </p:cNvSpPr>
          <p:nvPr/>
        </p:nvSpPr>
        <p:spPr>
          <a:xfrm rot="16200000">
            <a:off x="9369151" y="3030317"/>
            <a:ext cx="591009" cy="462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latin typeface="Comic Sans MS" panose="030F0702030302020204" pitchFamily="66" charset="0"/>
                <a:cs typeface="Segoe UI" panose="020B0502040204020203" pitchFamily="34" charset="0"/>
              </a:rPr>
              <a:t>Hello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7F9BC637-3B14-49BF-9036-5CC677368B84}"/>
              </a:ext>
            </a:extLst>
          </p:cNvPr>
          <p:cNvSpPr txBox="1">
            <a:spLocks/>
          </p:cNvSpPr>
          <p:nvPr/>
        </p:nvSpPr>
        <p:spPr>
          <a:xfrm>
            <a:off x="1502450" y="6469194"/>
            <a:ext cx="652574" cy="2464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latin typeface="Comic Sans MS" panose="030F0702030302020204" pitchFamily="66" charset="0"/>
                <a:cs typeface="Segoe UI" panose="020B0502040204020203" pitchFamily="34" charset="0"/>
              </a:rPr>
              <a:t>World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8BCF709-3F2A-44F2-835D-CFB903FC5E02}"/>
              </a:ext>
            </a:extLst>
          </p:cNvPr>
          <p:cNvCxnSpPr>
            <a:cxnSpLocks/>
          </p:cNvCxnSpPr>
          <p:nvPr/>
        </p:nvCxnSpPr>
        <p:spPr>
          <a:xfrm>
            <a:off x="838200" y="5850610"/>
            <a:ext cx="12269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3DE27C5-7AC7-484A-9B81-52D4D90273EF}"/>
              </a:ext>
            </a:extLst>
          </p:cNvPr>
          <p:cNvCxnSpPr>
            <a:cxnSpLocks/>
          </p:cNvCxnSpPr>
          <p:nvPr/>
        </p:nvCxnSpPr>
        <p:spPr>
          <a:xfrm>
            <a:off x="1378057" y="6305921"/>
            <a:ext cx="0" cy="12657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740EE40-697B-45DB-BA3E-74B61B1F50E1}"/>
              </a:ext>
            </a:extLst>
          </p:cNvPr>
          <p:cNvCxnSpPr>
            <a:cxnSpLocks/>
          </p:cNvCxnSpPr>
          <p:nvPr/>
        </p:nvCxnSpPr>
        <p:spPr>
          <a:xfrm flipV="1">
            <a:off x="899839" y="4913566"/>
            <a:ext cx="1618636" cy="1456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1855F37-3345-441B-B0D3-0289D21A045C}"/>
              </a:ext>
            </a:extLst>
          </p:cNvPr>
          <p:cNvCxnSpPr>
            <a:cxnSpLocks/>
          </p:cNvCxnSpPr>
          <p:nvPr/>
        </p:nvCxnSpPr>
        <p:spPr>
          <a:xfrm>
            <a:off x="2429359" y="6304032"/>
            <a:ext cx="0" cy="12657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10FB9BB-B454-4FA1-8F93-013FFCEB259E}"/>
              </a:ext>
            </a:extLst>
          </p:cNvPr>
          <p:cNvCxnSpPr>
            <a:cxnSpLocks/>
          </p:cNvCxnSpPr>
          <p:nvPr/>
        </p:nvCxnSpPr>
        <p:spPr>
          <a:xfrm>
            <a:off x="828805" y="5018868"/>
            <a:ext cx="12269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C3769920-FDA4-4FFE-97DD-530E70673A8C}"/>
              </a:ext>
            </a:extLst>
          </p:cNvPr>
          <p:cNvSpPr/>
          <p:nvPr/>
        </p:nvSpPr>
        <p:spPr>
          <a:xfrm>
            <a:off x="587636" y="4888063"/>
            <a:ext cx="2712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  <a:latin typeface="Comic Sans MS" panose="030F0702030302020204" pitchFamily="66" charset="0"/>
                <a:cs typeface="Segoe UI" panose="020B0502040204020203" pitchFamily="34" charset="0"/>
              </a:rPr>
              <a:t>4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1BE3FB7-C25F-44C3-9D62-0F8FBCF7A0CD}"/>
              </a:ext>
            </a:extLst>
          </p:cNvPr>
          <p:cNvSpPr/>
          <p:nvPr/>
        </p:nvSpPr>
        <p:spPr>
          <a:xfrm>
            <a:off x="2293745" y="6479815"/>
            <a:ext cx="2712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  <a:latin typeface="Comic Sans MS" panose="030F0702030302020204" pitchFamily="66" charset="0"/>
                <a:cs typeface="Segoe UI" panose="020B0502040204020203" pitchFamily="34" charset="0"/>
              </a:rPr>
              <a:t>4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7C23D9A-4007-48BA-832E-54BE0AD21B97}"/>
              </a:ext>
            </a:extLst>
          </p:cNvPr>
          <p:cNvSpPr/>
          <p:nvPr/>
        </p:nvSpPr>
        <p:spPr>
          <a:xfrm>
            <a:off x="587636" y="5721460"/>
            <a:ext cx="24878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  <a:latin typeface="Comic Sans MS" panose="030F0702030302020204" pitchFamily="66" charset="0"/>
                <a:cs typeface="Segoe UI" panose="020B0502040204020203" pitchFamily="34" charset="0"/>
              </a:rPr>
              <a:t>1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C32B986-D7C0-48E1-A6ED-272A098273DD}"/>
              </a:ext>
            </a:extLst>
          </p:cNvPr>
          <p:cNvSpPr/>
          <p:nvPr/>
        </p:nvSpPr>
        <p:spPr>
          <a:xfrm>
            <a:off x="1253664" y="6454033"/>
            <a:ext cx="24878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  <a:latin typeface="Comic Sans MS" panose="030F0702030302020204" pitchFamily="66" charset="0"/>
                <a:cs typeface="Segoe UI" panose="020B0502040204020203" pitchFamily="34" charset="0"/>
              </a:rPr>
              <a:t>1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323F251-4907-48FE-BBF4-D5884D421243}"/>
              </a:ext>
            </a:extLst>
          </p:cNvPr>
          <p:cNvSpPr/>
          <p:nvPr/>
        </p:nvSpPr>
        <p:spPr>
          <a:xfrm>
            <a:off x="1315850" y="5872692"/>
            <a:ext cx="124375" cy="126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Comic Sans MS" panose="030F0702030302020204" pitchFamily="66" charset="0"/>
              </a:rPr>
              <a:t>1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2645D6B-842E-4553-A3C7-37F8B8A8B4F6}"/>
              </a:ext>
            </a:extLst>
          </p:cNvPr>
          <p:cNvSpPr/>
          <p:nvPr/>
        </p:nvSpPr>
        <p:spPr>
          <a:xfrm>
            <a:off x="2285996" y="4999819"/>
            <a:ext cx="124375" cy="126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Comic Sans MS" panose="030F0702030302020204" pitchFamily="66" charset="0"/>
              </a:rPr>
              <a:t>2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0200E87A-7754-4B51-9A6A-0B3C1D2247D7}"/>
              </a:ext>
            </a:extLst>
          </p:cNvPr>
          <p:cNvSpPr txBox="1">
            <a:spLocks/>
          </p:cNvSpPr>
          <p:nvPr/>
        </p:nvSpPr>
        <p:spPr>
          <a:xfrm>
            <a:off x="10316461" y="4074112"/>
            <a:ext cx="652574" cy="2464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latin typeface="Comic Sans MS" panose="030F0702030302020204" pitchFamily="66" charset="0"/>
                <a:cs typeface="Segoe UI" panose="020B0502040204020203" pitchFamily="34" charset="0"/>
              </a:rPr>
              <a:t>World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7735EDE-DBAD-40E9-8B8D-A7BAB80B938D}"/>
              </a:ext>
            </a:extLst>
          </p:cNvPr>
          <p:cNvSpPr/>
          <p:nvPr/>
        </p:nvSpPr>
        <p:spPr>
          <a:xfrm>
            <a:off x="11400981" y="3782177"/>
            <a:ext cx="535724" cy="258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200" dirty="0">
                <a:latin typeface="Comic Sans MS" panose="030F0702030302020204" pitchFamily="66" charset="0"/>
                <a:cs typeface="Segoe UI" panose="020B0502040204020203" pitchFamily="34" charset="0"/>
              </a:rPr>
              <a:t>John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685ED35-C065-4611-83B7-70AF6E2DD8D9}"/>
              </a:ext>
            </a:extLst>
          </p:cNvPr>
          <p:cNvSpPr/>
          <p:nvPr/>
        </p:nvSpPr>
        <p:spPr>
          <a:xfrm>
            <a:off x="10211669" y="3527958"/>
            <a:ext cx="124375" cy="126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Comic Sans MS" panose="030F0702030302020204" pitchFamily="66" charset="0"/>
              </a:rPr>
              <a:t>1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ABDBF11-B2DF-4CB0-AB99-2C41962ECFB4}"/>
              </a:ext>
            </a:extLst>
          </p:cNvPr>
          <p:cNvSpPr/>
          <p:nvPr/>
        </p:nvSpPr>
        <p:spPr>
          <a:xfrm>
            <a:off x="10761104" y="3063843"/>
            <a:ext cx="124375" cy="126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Comic Sans MS" panose="030F0702030302020204" pitchFamily="66" charset="0"/>
              </a:rPr>
              <a:t>2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3A68531-266E-4DF5-ADEF-69AE712334CC}"/>
              </a:ext>
            </a:extLst>
          </p:cNvPr>
          <p:cNvSpPr/>
          <p:nvPr/>
        </p:nvSpPr>
        <p:spPr>
          <a:xfrm>
            <a:off x="9919508" y="3489213"/>
            <a:ext cx="124375" cy="126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Comic Sans MS" panose="030F0702030302020204" pitchFamily="66" charset="0"/>
              </a:rPr>
              <a:t>3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E672707C-C17F-4D99-BC1A-6A99DF1CF28B}"/>
              </a:ext>
            </a:extLst>
          </p:cNvPr>
          <p:cNvSpPr txBox="1">
            <a:spLocks/>
          </p:cNvSpPr>
          <p:nvPr/>
        </p:nvSpPr>
        <p:spPr>
          <a:xfrm>
            <a:off x="1621801" y="1624300"/>
            <a:ext cx="255722" cy="24998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omic Sans MS" panose="030F0702030302020204" pitchFamily="66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BDA67732-58CE-4C1F-BA56-DF5102FF6D55}"/>
              </a:ext>
            </a:extLst>
          </p:cNvPr>
          <p:cNvSpPr txBox="1">
            <a:spLocks/>
          </p:cNvSpPr>
          <p:nvPr/>
        </p:nvSpPr>
        <p:spPr>
          <a:xfrm>
            <a:off x="3928115" y="1630061"/>
            <a:ext cx="255722" cy="24998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omic Sans MS" panose="030F0702030302020204" pitchFamily="66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33CE16A8-DAB8-4BC3-8461-A9D6C9E6C68F}"/>
              </a:ext>
            </a:extLst>
          </p:cNvPr>
          <p:cNvSpPr txBox="1">
            <a:spLocks/>
          </p:cNvSpPr>
          <p:nvPr/>
        </p:nvSpPr>
        <p:spPr>
          <a:xfrm>
            <a:off x="6186406" y="1626198"/>
            <a:ext cx="255722" cy="24998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omic Sans MS" panose="030F0702030302020204" pitchFamily="66" charset="0"/>
                <a:cs typeface="Segoe UI" panose="020B0502040204020203" pitchFamily="34" charset="0"/>
              </a:rPr>
              <a:t>3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71CCE32-BD4F-4B6C-AA4B-F01D03908085}"/>
              </a:ext>
            </a:extLst>
          </p:cNvPr>
          <p:cNvCxnSpPr>
            <a:cxnSpLocks/>
          </p:cNvCxnSpPr>
          <p:nvPr/>
        </p:nvCxnSpPr>
        <p:spPr>
          <a:xfrm flipV="1">
            <a:off x="10638486" y="4726413"/>
            <a:ext cx="514209" cy="572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BB6E10C0-534D-46AE-A117-E779D4CD8A66}"/>
              </a:ext>
            </a:extLst>
          </p:cNvPr>
          <p:cNvSpPr/>
          <p:nvPr/>
        </p:nvSpPr>
        <p:spPr>
          <a:xfrm>
            <a:off x="11068038" y="4599842"/>
            <a:ext cx="124375" cy="126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Comic Sans MS" panose="030F0702030302020204" pitchFamily="66" charset="0"/>
              </a:rPr>
              <a:t>1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740F894-EEB7-4151-A919-01ED0FA0BB5B}"/>
              </a:ext>
            </a:extLst>
          </p:cNvPr>
          <p:cNvSpPr/>
          <p:nvPr/>
        </p:nvSpPr>
        <p:spPr>
          <a:xfrm>
            <a:off x="11156009" y="4663128"/>
            <a:ext cx="124375" cy="126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Comic Sans MS" panose="030F0702030302020204" pitchFamily="66" charset="0"/>
              </a:rPr>
              <a:t>2</a:t>
            </a:r>
            <a:endParaRPr lang="en-US" dirty="0">
              <a:latin typeface="Comic Sans MS" panose="030F0702030302020204" pitchFamily="66" charset="0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A6F72D7-3ACE-49B1-9E61-ACB57E19C89D}"/>
              </a:ext>
            </a:extLst>
          </p:cNvPr>
          <p:cNvCxnSpPr>
            <a:cxnSpLocks/>
          </p:cNvCxnSpPr>
          <p:nvPr/>
        </p:nvCxnSpPr>
        <p:spPr>
          <a:xfrm flipH="1" flipV="1">
            <a:off x="10511215" y="4860210"/>
            <a:ext cx="128219" cy="438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EB9EA455-6C57-4E1D-9AAB-2A8FB789F92A}"/>
              </a:ext>
            </a:extLst>
          </p:cNvPr>
          <p:cNvSpPr/>
          <p:nvPr/>
        </p:nvSpPr>
        <p:spPr>
          <a:xfrm>
            <a:off x="10430481" y="4759443"/>
            <a:ext cx="124375" cy="126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Comic Sans MS" panose="030F0702030302020204" pitchFamily="66" charset="0"/>
              </a:rPr>
              <a:t>3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461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184A0EE3-7A1D-49FD-BFF5-1271B93DC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  <a:cs typeface="Segoe UI" panose="020B0502040204020203" pitchFamily="34" charset="0"/>
              </a:rPr>
              <a:t>Groundwork</a:t>
            </a:r>
          </a:p>
        </p:txBody>
      </p:sp>
      <p:pic>
        <p:nvPicPr>
          <p:cNvPr id="3074" name="Picture 2" descr="Excavator Bulldozer Sticker Wall decal Backhoe - Vector flat bulldozer cartoon digging machine png download - 1501*1501 - Free Transparent Excavator png Download.">
            <a:extLst>
              <a:ext uri="{FF2B5EF4-FFF2-40B4-BE49-F238E27FC236}">
                <a16:creationId xmlns:a16="http://schemas.microsoft.com/office/drawing/2014/main" id="{485B156B-3C54-4BFB-B323-F500BE8FB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405" y="1275858"/>
            <a:ext cx="4976835" cy="497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901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184A0EE3-7A1D-49FD-BFF5-1271B93DC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53036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  <a:cs typeface="Segoe UI" panose="020B0502040204020203" pitchFamily="34" charset="0"/>
              </a:rPr>
              <a:t>Predict the best y?</a:t>
            </a:r>
          </a:p>
        </p:txBody>
      </p:sp>
      <p:pic>
        <p:nvPicPr>
          <p:cNvPr id="5122" name="Picture 2" descr="This Race Thing Is Hard">
            <a:extLst>
              <a:ext uri="{FF2B5EF4-FFF2-40B4-BE49-F238E27FC236}">
                <a16:creationId xmlns:a16="http://schemas.microsoft.com/office/drawing/2014/main" id="{4933433A-DB55-446E-A08E-14038B55B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8560" y="148106"/>
            <a:ext cx="1518030" cy="170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1FD507-277D-4AE8-8B4F-83B7FC5D3114}"/>
                  </a:ext>
                </a:extLst>
              </p:cNvPr>
              <p:cNvSpPr txBox="1"/>
              <p:nvPr/>
            </p:nvSpPr>
            <p:spPr>
              <a:xfrm>
                <a:off x="8871490" y="2485517"/>
                <a:ext cx="27336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5, 3, 9, 7, 9, 1, 8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1FD507-277D-4AE8-8B4F-83B7FC5D3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1490" y="2485517"/>
                <a:ext cx="2733633" cy="369332"/>
              </a:xfrm>
              <a:prstGeom prst="rect">
                <a:avLst/>
              </a:prstGeom>
              <a:blipFill>
                <a:blip r:embed="rId4"/>
                <a:stretch>
                  <a:fillRect l="-222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9C9E1A4-CC70-43DD-BA2C-2A34B5795A42}"/>
                  </a:ext>
                </a:extLst>
              </p:cNvPr>
              <p:cNvSpPr txBox="1"/>
              <p:nvPr/>
            </p:nvSpPr>
            <p:spPr>
              <a:xfrm>
                <a:off x="8950816" y="2996415"/>
                <a:ext cx="79849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latin typeface="Cambria Math" panose="02040503050406030204" pitchFamily="18" charset="0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?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9C9E1A4-CC70-43DD-BA2C-2A34B5795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816" y="2996415"/>
                <a:ext cx="798491" cy="369332"/>
              </a:xfrm>
              <a:prstGeom prst="rect">
                <a:avLst/>
              </a:prstGeom>
              <a:blipFill>
                <a:blip r:embed="rId5"/>
                <a:stretch>
                  <a:fillRect l="-13740" t="-26667" r="-916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BDB6EF-A86E-433B-8543-816173B05347}"/>
                  </a:ext>
                </a:extLst>
              </p:cNvPr>
              <p:cNvSpPr txBox="1"/>
              <p:nvPr/>
            </p:nvSpPr>
            <p:spPr>
              <a:xfrm>
                <a:off x="8950816" y="3495474"/>
                <a:ext cx="79849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latin typeface="Cambria Math" panose="02040503050406030204" pitchFamily="18" charset="0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6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BDB6EF-A86E-433B-8543-816173B053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816" y="3495474"/>
                <a:ext cx="798491" cy="369332"/>
              </a:xfrm>
              <a:prstGeom prst="rect">
                <a:avLst/>
              </a:prstGeom>
              <a:blipFill>
                <a:blip r:embed="rId6"/>
                <a:stretch>
                  <a:fillRect l="-13740" t="-24590" r="-14504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1E534CA-2411-4947-BDF8-29A4EECA3C7C}"/>
              </a:ext>
            </a:extLst>
          </p:cNvPr>
          <p:cNvCxnSpPr>
            <a:cxnSpLocks/>
          </p:cNvCxnSpPr>
          <p:nvPr/>
        </p:nvCxnSpPr>
        <p:spPr>
          <a:xfrm flipV="1">
            <a:off x="3279236" y="1348464"/>
            <a:ext cx="0" cy="4572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8A67FC2-814A-49E9-A88F-8D8936583CCB}"/>
              </a:ext>
            </a:extLst>
          </p:cNvPr>
          <p:cNvCxnSpPr>
            <a:cxnSpLocks/>
          </p:cNvCxnSpPr>
          <p:nvPr/>
        </p:nvCxnSpPr>
        <p:spPr>
          <a:xfrm>
            <a:off x="1098195" y="3495474"/>
            <a:ext cx="4572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86AF738-42A1-4C87-AE00-BE559E914FE1}"/>
              </a:ext>
            </a:extLst>
          </p:cNvPr>
          <p:cNvCxnSpPr/>
          <p:nvPr/>
        </p:nvCxnSpPr>
        <p:spPr>
          <a:xfrm>
            <a:off x="2266681" y="2378773"/>
            <a:ext cx="3474720" cy="0"/>
          </a:xfrm>
          <a:prstGeom prst="line">
            <a:avLst/>
          </a:prstGeom>
          <a:ln w="1905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452DF65-8039-4BBA-802E-DC55C9729F58}"/>
                  </a:ext>
                </a:extLst>
              </p:cNvPr>
              <p:cNvSpPr txBox="1"/>
              <p:nvPr/>
            </p:nvSpPr>
            <p:spPr>
              <a:xfrm>
                <a:off x="2279561" y="1930038"/>
                <a:ext cx="79849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latin typeface="Cambria Math" panose="02040503050406030204" pitchFamily="18" charset="0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6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452DF65-8039-4BBA-802E-DC55C9729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561" y="1930038"/>
                <a:ext cx="798491" cy="369332"/>
              </a:xfrm>
              <a:prstGeom prst="rect">
                <a:avLst/>
              </a:prstGeom>
              <a:blipFill>
                <a:blip r:embed="rId7"/>
                <a:stretch>
                  <a:fillRect l="-13740" t="-26667" r="-1374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AF2FF8D-AB05-4410-BDDB-C42690F07074}"/>
                  </a:ext>
                </a:extLst>
              </p:cNvPr>
              <p:cNvSpPr txBox="1"/>
              <p:nvPr/>
            </p:nvSpPr>
            <p:spPr>
              <a:xfrm>
                <a:off x="5454203" y="3521569"/>
                <a:ext cx="20923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AF2FF8D-AB05-4410-BDDB-C42690F07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203" y="3521569"/>
                <a:ext cx="209234" cy="461665"/>
              </a:xfrm>
              <a:prstGeom prst="rect">
                <a:avLst/>
              </a:prstGeom>
              <a:blipFill>
                <a:blip r:embed="rId8"/>
                <a:stretch>
                  <a:fillRect r="-5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8EF3A96-FCCD-4D7A-95A6-9B9E43583368}"/>
                  </a:ext>
                </a:extLst>
              </p:cNvPr>
              <p:cNvSpPr txBox="1"/>
              <p:nvPr/>
            </p:nvSpPr>
            <p:spPr>
              <a:xfrm>
                <a:off x="2908680" y="1262073"/>
                <a:ext cx="20923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8EF3A96-FCCD-4D7A-95A6-9B9E43583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680" y="1262073"/>
                <a:ext cx="209234" cy="461665"/>
              </a:xfrm>
              <a:prstGeom prst="rect">
                <a:avLst/>
              </a:prstGeom>
              <a:blipFill>
                <a:blip r:embed="rId9"/>
                <a:stretch>
                  <a:fillRect l="-8824" r="-79412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725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3" grpId="0"/>
      <p:bldP spid="24" grpId="0"/>
      <p:bldP spid="40" grpId="0"/>
      <p:bldP spid="45" grpId="0"/>
      <p:bldP spid="4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184A0EE3-7A1D-49FD-BFF5-1271B93DC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53036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  <a:cs typeface="Segoe UI" panose="020B0502040204020203" pitchFamily="34" charset="0"/>
              </a:rPr>
              <a:t>Linear Regression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3EE2C04-7E72-4AA2-8FEE-D23DC427FD2C}"/>
              </a:ext>
            </a:extLst>
          </p:cNvPr>
          <p:cNvGrpSpPr/>
          <p:nvPr/>
        </p:nvGrpSpPr>
        <p:grpSpPr>
          <a:xfrm>
            <a:off x="190235" y="1496224"/>
            <a:ext cx="3759431" cy="2924014"/>
            <a:chOff x="190235" y="1496224"/>
            <a:chExt cx="3759431" cy="2924014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785D781-A99D-4123-8288-792E2801E76A}"/>
                </a:ext>
              </a:extLst>
            </p:cNvPr>
            <p:cNvCxnSpPr/>
            <p:nvPr/>
          </p:nvCxnSpPr>
          <p:spPr>
            <a:xfrm flipV="1">
              <a:off x="1823924" y="1677038"/>
              <a:ext cx="0" cy="27432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7331D5C-F8DC-4CE6-9811-AC5A54745C9F}"/>
                </a:ext>
              </a:extLst>
            </p:cNvPr>
            <p:cNvCxnSpPr>
              <a:cxnSpLocks/>
            </p:cNvCxnSpPr>
            <p:nvPr/>
          </p:nvCxnSpPr>
          <p:spPr>
            <a:xfrm>
              <a:off x="190235" y="2945606"/>
              <a:ext cx="329184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0603501-606A-4BAD-BAAE-7AEB5339634B}"/>
                </a:ext>
              </a:extLst>
            </p:cNvPr>
            <p:cNvSpPr/>
            <p:nvPr/>
          </p:nvSpPr>
          <p:spPr>
            <a:xfrm rot="3005078">
              <a:off x="3223319" y="1970586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870F6EE-DC5E-487E-BC0C-391458EA41A1}"/>
                </a:ext>
              </a:extLst>
            </p:cNvPr>
            <p:cNvSpPr/>
            <p:nvPr/>
          </p:nvSpPr>
          <p:spPr>
            <a:xfrm rot="3005078">
              <a:off x="3215160" y="1645987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3CC2D65-7740-4C23-97FA-1A2DFF6F7B0D}"/>
                </a:ext>
              </a:extLst>
            </p:cNvPr>
            <p:cNvSpPr/>
            <p:nvPr/>
          </p:nvSpPr>
          <p:spPr>
            <a:xfrm rot="3005078">
              <a:off x="2707555" y="2268045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8D65E05-CA2C-4803-AF80-320BC3A9CEB2}"/>
                </a:ext>
              </a:extLst>
            </p:cNvPr>
            <p:cNvSpPr/>
            <p:nvPr/>
          </p:nvSpPr>
          <p:spPr>
            <a:xfrm rot="3005078">
              <a:off x="3172229" y="2407149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3EC5502-22CA-4EC9-BECE-8A4AF230B127}"/>
                </a:ext>
              </a:extLst>
            </p:cNvPr>
            <p:cNvSpPr/>
            <p:nvPr/>
          </p:nvSpPr>
          <p:spPr>
            <a:xfrm rot="3005078">
              <a:off x="2023555" y="2434859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CEFE2E3-29EB-4A4F-817F-00EBAE303DC6}"/>
                </a:ext>
              </a:extLst>
            </p:cNvPr>
            <p:cNvSpPr/>
            <p:nvPr/>
          </p:nvSpPr>
          <p:spPr>
            <a:xfrm rot="3005078">
              <a:off x="2771960" y="1611769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19FA9E5-50FF-4E09-8CEB-DD8ECF7C44FE}"/>
                </a:ext>
              </a:extLst>
            </p:cNvPr>
            <p:cNvSpPr/>
            <p:nvPr/>
          </p:nvSpPr>
          <p:spPr>
            <a:xfrm rot="3005078">
              <a:off x="2993731" y="2652434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225041E-47FF-4E3D-B551-C0DA795D5309}"/>
                </a:ext>
              </a:extLst>
            </p:cNvPr>
            <p:cNvSpPr/>
            <p:nvPr/>
          </p:nvSpPr>
          <p:spPr>
            <a:xfrm rot="3005078">
              <a:off x="2242881" y="2138318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DE96B3D-8939-4C2A-B8CC-4E25FA9D7259}"/>
                </a:ext>
              </a:extLst>
            </p:cNvPr>
            <p:cNvSpPr/>
            <p:nvPr/>
          </p:nvSpPr>
          <p:spPr>
            <a:xfrm rot="3005078">
              <a:off x="2588410" y="1953267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F7CF490-5A39-4913-8EDD-E8477CB5550B}"/>
                </a:ext>
              </a:extLst>
            </p:cNvPr>
            <p:cNvSpPr/>
            <p:nvPr/>
          </p:nvSpPr>
          <p:spPr>
            <a:xfrm rot="3005078">
              <a:off x="2524006" y="2672102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4327DBE-C617-49C9-B90D-DC96BFF8EBC0}"/>
                </a:ext>
              </a:extLst>
            </p:cNvPr>
            <p:cNvSpPr/>
            <p:nvPr/>
          </p:nvSpPr>
          <p:spPr>
            <a:xfrm rot="3005078">
              <a:off x="3858226" y="1912691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3F8767FB-249B-4F70-8101-EAECBC7D0408}"/>
                </a:ext>
              </a:extLst>
            </p:cNvPr>
            <p:cNvSpPr/>
            <p:nvPr/>
          </p:nvSpPr>
          <p:spPr>
            <a:xfrm rot="3005078">
              <a:off x="3830165" y="1496224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17D2224-CF5C-4EB9-96D9-49F32F33D595}"/>
                  </a:ext>
                </a:extLst>
              </p:cNvPr>
              <p:cNvSpPr txBox="1"/>
              <p:nvPr/>
            </p:nvSpPr>
            <p:spPr>
              <a:xfrm>
                <a:off x="734213" y="6180621"/>
                <a:ext cx="1857432" cy="278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dirty="0"/>
                  <a:t>y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17D2224-CF5C-4EB9-96D9-49F32F33D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13" y="6180621"/>
                <a:ext cx="1857432" cy="278025"/>
              </a:xfrm>
              <a:prstGeom prst="rect">
                <a:avLst/>
              </a:prstGeom>
              <a:blipFill>
                <a:blip r:embed="rId3"/>
                <a:stretch>
                  <a:fillRect l="-7541" t="-180000" r="-5902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CCF5071-590F-4CCF-A0D9-0E18D0C08304}"/>
                  </a:ext>
                </a:extLst>
              </p:cNvPr>
              <p:cNvSpPr txBox="1"/>
              <p:nvPr/>
            </p:nvSpPr>
            <p:spPr>
              <a:xfrm>
                <a:off x="683520" y="4797464"/>
                <a:ext cx="24154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CCF5071-590F-4CCF-A0D9-0E18D0C08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20" y="4797464"/>
                <a:ext cx="2415468" cy="276999"/>
              </a:xfrm>
              <a:prstGeom prst="rect">
                <a:avLst/>
              </a:prstGeom>
              <a:blipFill>
                <a:blip r:embed="rId4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DCA47F0-3941-49BC-8A41-627F5F306986}"/>
                  </a:ext>
                </a:extLst>
              </p:cNvPr>
              <p:cNvSpPr txBox="1"/>
              <p:nvPr/>
            </p:nvSpPr>
            <p:spPr>
              <a:xfrm>
                <a:off x="683521" y="5166796"/>
                <a:ext cx="23328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DCA47F0-3941-49BC-8A41-627F5F306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21" y="5166796"/>
                <a:ext cx="2332883" cy="276999"/>
              </a:xfrm>
              <a:prstGeom prst="rect">
                <a:avLst/>
              </a:prstGeom>
              <a:blipFill>
                <a:blip r:embed="rId5"/>
                <a:stretch>
                  <a:fillRect l="-208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F0469587-A41C-4A25-8887-F59408E1F701}"/>
              </a:ext>
            </a:extLst>
          </p:cNvPr>
          <p:cNvSpPr txBox="1"/>
          <p:nvPr/>
        </p:nvSpPr>
        <p:spPr>
          <a:xfrm>
            <a:off x="3220667" y="2892056"/>
            <a:ext cx="20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1CC41C-8A7C-4FC0-9CFE-C66AAE7D2E6F}"/>
              </a:ext>
            </a:extLst>
          </p:cNvPr>
          <p:cNvSpPr txBox="1"/>
          <p:nvPr/>
        </p:nvSpPr>
        <p:spPr>
          <a:xfrm>
            <a:off x="1503629" y="1535360"/>
            <a:ext cx="20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y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AAE35C2C-1AE6-4BC5-A825-B1EA791FE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0" y="5607965"/>
            <a:ext cx="2324737" cy="492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mic Sans MS" panose="030F0702030302020204" pitchFamily="66" charset="0"/>
                <a:cs typeface="Segoe UI" panose="020B0502040204020203" pitchFamily="34" charset="0"/>
              </a:rPr>
              <a:t>Predict the best y?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ADFFE967-F990-49C0-A780-14C5379A77D9}"/>
              </a:ext>
            </a:extLst>
          </p:cNvPr>
          <p:cNvSpPr txBox="1">
            <a:spLocks/>
          </p:cNvSpPr>
          <p:nvPr/>
        </p:nvSpPr>
        <p:spPr>
          <a:xfrm>
            <a:off x="650232" y="6551098"/>
            <a:ext cx="2231852" cy="27699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mic Sans MS" panose="030F0702030302020204" pitchFamily="66" charset="0"/>
                <a:cs typeface="Segoe UI" panose="020B0502040204020203" pitchFamily="34" charset="0"/>
              </a:rPr>
              <a:t>Possibly? (SVM, LDA)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5060CDA-2533-4A03-BB8F-8E8122368E1E}"/>
              </a:ext>
            </a:extLst>
          </p:cNvPr>
          <p:cNvGrpSpPr/>
          <p:nvPr/>
        </p:nvGrpSpPr>
        <p:grpSpPr>
          <a:xfrm>
            <a:off x="4249744" y="1473645"/>
            <a:ext cx="3759431" cy="2924014"/>
            <a:chOff x="190235" y="1496224"/>
            <a:chExt cx="3759431" cy="2924014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8D767D7-3D50-429D-AB4F-9A86CA1F1F51}"/>
                </a:ext>
              </a:extLst>
            </p:cNvPr>
            <p:cNvCxnSpPr/>
            <p:nvPr/>
          </p:nvCxnSpPr>
          <p:spPr>
            <a:xfrm flipV="1">
              <a:off x="1823924" y="1677038"/>
              <a:ext cx="0" cy="27432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EDB9568-830D-47CC-8FE9-ABB29D385FCD}"/>
                </a:ext>
              </a:extLst>
            </p:cNvPr>
            <p:cNvCxnSpPr>
              <a:cxnSpLocks/>
            </p:cNvCxnSpPr>
            <p:nvPr/>
          </p:nvCxnSpPr>
          <p:spPr>
            <a:xfrm>
              <a:off x="190235" y="2945606"/>
              <a:ext cx="329184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54E59C1-46D3-4B65-AB79-74F6B899F0C6}"/>
                </a:ext>
              </a:extLst>
            </p:cNvPr>
            <p:cNvSpPr/>
            <p:nvPr/>
          </p:nvSpPr>
          <p:spPr>
            <a:xfrm rot="3005078">
              <a:off x="3223319" y="1970586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87BE499-9C9E-4BD2-93EB-4AD03AFFF6E8}"/>
                </a:ext>
              </a:extLst>
            </p:cNvPr>
            <p:cNvSpPr/>
            <p:nvPr/>
          </p:nvSpPr>
          <p:spPr>
            <a:xfrm rot="3005078">
              <a:off x="3215160" y="1645987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FBE8F86-9926-4BF3-AD96-6150C652AFC1}"/>
                </a:ext>
              </a:extLst>
            </p:cNvPr>
            <p:cNvSpPr/>
            <p:nvPr/>
          </p:nvSpPr>
          <p:spPr>
            <a:xfrm rot="3005078">
              <a:off x="2707555" y="2268045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1DBF859-5B4A-47B3-AB61-F170672D6F57}"/>
                </a:ext>
              </a:extLst>
            </p:cNvPr>
            <p:cNvSpPr/>
            <p:nvPr/>
          </p:nvSpPr>
          <p:spPr>
            <a:xfrm rot="3005078">
              <a:off x="3172229" y="2407149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58326D0-ACE8-47C7-BE31-FFA07DB0FD88}"/>
                </a:ext>
              </a:extLst>
            </p:cNvPr>
            <p:cNvSpPr/>
            <p:nvPr/>
          </p:nvSpPr>
          <p:spPr>
            <a:xfrm rot="3005078">
              <a:off x="2023555" y="2434859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A749FD1-D49E-4EF4-B9E8-EB6487BA54FE}"/>
                </a:ext>
              </a:extLst>
            </p:cNvPr>
            <p:cNvSpPr/>
            <p:nvPr/>
          </p:nvSpPr>
          <p:spPr>
            <a:xfrm rot="3005078">
              <a:off x="2771960" y="1611769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5E6ADB9-51A3-4DAB-80A9-D8FBBA284533}"/>
                </a:ext>
              </a:extLst>
            </p:cNvPr>
            <p:cNvSpPr/>
            <p:nvPr/>
          </p:nvSpPr>
          <p:spPr>
            <a:xfrm rot="3005078">
              <a:off x="2993731" y="2652434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6B8B3EB8-D77D-4255-8B00-65F4044884AA}"/>
                </a:ext>
              </a:extLst>
            </p:cNvPr>
            <p:cNvSpPr/>
            <p:nvPr/>
          </p:nvSpPr>
          <p:spPr>
            <a:xfrm rot="3005078">
              <a:off x="2242881" y="2138318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029D880-19CC-4282-A1D5-752CE6CC017C}"/>
                </a:ext>
              </a:extLst>
            </p:cNvPr>
            <p:cNvSpPr/>
            <p:nvPr/>
          </p:nvSpPr>
          <p:spPr>
            <a:xfrm rot="3005078">
              <a:off x="2588410" y="1953267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15694A9-4CB1-4F74-8941-179A4E640CA8}"/>
                </a:ext>
              </a:extLst>
            </p:cNvPr>
            <p:cNvSpPr/>
            <p:nvPr/>
          </p:nvSpPr>
          <p:spPr>
            <a:xfrm rot="3005078">
              <a:off x="2524006" y="2672102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A5F62D4-8E51-4C46-9973-789BEFC96E97}"/>
                </a:ext>
              </a:extLst>
            </p:cNvPr>
            <p:cNvSpPr/>
            <p:nvPr/>
          </p:nvSpPr>
          <p:spPr>
            <a:xfrm rot="3005078">
              <a:off x="3858226" y="1912691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45E8EA0-BED2-4D1E-9B4A-C40A29EB7C35}"/>
                </a:ext>
              </a:extLst>
            </p:cNvPr>
            <p:cNvSpPr/>
            <p:nvPr/>
          </p:nvSpPr>
          <p:spPr>
            <a:xfrm rot="3005078">
              <a:off x="3830165" y="1496224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772B6D79-9977-452C-8CA3-62AAF870594E}"/>
              </a:ext>
            </a:extLst>
          </p:cNvPr>
          <p:cNvSpPr txBox="1"/>
          <p:nvPr/>
        </p:nvSpPr>
        <p:spPr>
          <a:xfrm>
            <a:off x="7280176" y="2869477"/>
            <a:ext cx="20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x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CB387AE-0DF0-4A69-A820-AF17A2D96AC8}"/>
              </a:ext>
            </a:extLst>
          </p:cNvPr>
          <p:cNvSpPr txBox="1"/>
          <p:nvPr/>
        </p:nvSpPr>
        <p:spPr>
          <a:xfrm>
            <a:off x="5563138" y="1512781"/>
            <a:ext cx="20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y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C61859D-B843-43B0-AD4C-01B50C821F77}"/>
              </a:ext>
            </a:extLst>
          </p:cNvPr>
          <p:cNvGrpSpPr/>
          <p:nvPr/>
        </p:nvGrpSpPr>
        <p:grpSpPr>
          <a:xfrm>
            <a:off x="8361427" y="1454961"/>
            <a:ext cx="3731370" cy="2924014"/>
            <a:chOff x="190235" y="1496224"/>
            <a:chExt cx="3731370" cy="2924014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3D19C42A-376A-4BB7-A69A-9F5CD6D45DEB}"/>
                </a:ext>
              </a:extLst>
            </p:cNvPr>
            <p:cNvCxnSpPr/>
            <p:nvPr/>
          </p:nvCxnSpPr>
          <p:spPr>
            <a:xfrm flipV="1">
              <a:off x="1823924" y="1677038"/>
              <a:ext cx="0" cy="27432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0D2E891B-F359-49A2-BF51-F6C4E9285CC6}"/>
                </a:ext>
              </a:extLst>
            </p:cNvPr>
            <p:cNvCxnSpPr>
              <a:cxnSpLocks/>
            </p:cNvCxnSpPr>
            <p:nvPr/>
          </p:nvCxnSpPr>
          <p:spPr>
            <a:xfrm>
              <a:off x="190235" y="2945606"/>
              <a:ext cx="329184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EB449FF-09C9-41ED-B268-7CC3B0C1FA08}"/>
                </a:ext>
              </a:extLst>
            </p:cNvPr>
            <p:cNvSpPr/>
            <p:nvPr/>
          </p:nvSpPr>
          <p:spPr>
            <a:xfrm rot="3005078">
              <a:off x="3223319" y="1970586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1C43188-1C65-45A1-8574-A3B965CF3B0A}"/>
                </a:ext>
              </a:extLst>
            </p:cNvPr>
            <p:cNvSpPr/>
            <p:nvPr/>
          </p:nvSpPr>
          <p:spPr>
            <a:xfrm rot="3005078">
              <a:off x="3215160" y="1645987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3E422941-88B3-4190-8B2C-DA701F1D53E5}"/>
                </a:ext>
              </a:extLst>
            </p:cNvPr>
            <p:cNvSpPr/>
            <p:nvPr/>
          </p:nvSpPr>
          <p:spPr>
            <a:xfrm rot="3005078">
              <a:off x="2707555" y="2268045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0464ED3-60A5-4C1A-A9E4-21F0E357A3D4}"/>
                </a:ext>
              </a:extLst>
            </p:cNvPr>
            <p:cNvSpPr/>
            <p:nvPr/>
          </p:nvSpPr>
          <p:spPr>
            <a:xfrm rot="3005078">
              <a:off x="3172229" y="2407149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4CC7E6D-C177-4529-A0FA-159AE629B37F}"/>
                </a:ext>
              </a:extLst>
            </p:cNvPr>
            <p:cNvSpPr/>
            <p:nvPr/>
          </p:nvSpPr>
          <p:spPr>
            <a:xfrm rot="3005078">
              <a:off x="2023555" y="2434859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D4DF250-099F-4268-8F00-BC6DB4E96E14}"/>
                </a:ext>
              </a:extLst>
            </p:cNvPr>
            <p:cNvSpPr/>
            <p:nvPr/>
          </p:nvSpPr>
          <p:spPr>
            <a:xfrm rot="3005078">
              <a:off x="2817920" y="1612263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3C74FE4-EED9-4D7B-B3A9-526AFDAA9E99}"/>
                </a:ext>
              </a:extLst>
            </p:cNvPr>
            <p:cNvSpPr/>
            <p:nvPr/>
          </p:nvSpPr>
          <p:spPr>
            <a:xfrm rot="3005078">
              <a:off x="2993731" y="2652434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DA5753A-2686-4754-AC99-B232302BE634}"/>
                </a:ext>
              </a:extLst>
            </p:cNvPr>
            <p:cNvSpPr/>
            <p:nvPr/>
          </p:nvSpPr>
          <p:spPr>
            <a:xfrm rot="3005078">
              <a:off x="2242881" y="2138318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9924B90-B24E-45C0-81EA-7969AACA0B4C}"/>
                </a:ext>
              </a:extLst>
            </p:cNvPr>
            <p:cNvSpPr/>
            <p:nvPr/>
          </p:nvSpPr>
          <p:spPr>
            <a:xfrm rot="3005078">
              <a:off x="2588410" y="1953267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6AC85AA4-0B71-4919-B0E6-FDA58D4945CB}"/>
                </a:ext>
              </a:extLst>
            </p:cNvPr>
            <p:cNvSpPr/>
            <p:nvPr/>
          </p:nvSpPr>
          <p:spPr>
            <a:xfrm rot="3005078">
              <a:off x="2524006" y="2672102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FA1E1EB-E6E5-42E4-83A9-3FA2CBB04321}"/>
                </a:ext>
              </a:extLst>
            </p:cNvPr>
            <p:cNvSpPr/>
            <p:nvPr/>
          </p:nvSpPr>
          <p:spPr>
            <a:xfrm rot="3005078">
              <a:off x="3830165" y="1908434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73045FE-52F4-479F-80D8-8728838527CB}"/>
                </a:ext>
              </a:extLst>
            </p:cNvPr>
            <p:cNvSpPr/>
            <p:nvPr/>
          </p:nvSpPr>
          <p:spPr>
            <a:xfrm rot="3005078">
              <a:off x="3830165" y="1496224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614C6686-CD36-46B4-8BB7-342AAD1C50DE}"/>
              </a:ext>
            </a:extLst>
          </p:cNvPr>
          <p:cNvSpPr txBox="1"/>
          <p:nvPr/>
        </p:nvSpPr>
        <p:spPr>
          <a:xfrm>
            <a:off x="11391859" y="2850793"/>
            <a:ext cx="20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x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8C76F03-A65B-47E7-9ECB-938637A6945A}"/>
              </a:ext>
            </a:extLst>
          </p:cNvPr>
          <p:cNvSpPr txBox="1"/>
          <p:nvPr/>
        </p:nvSpPr>
        <p:spPr>
          <a:xfrm>
            <a:off x="9674821" y="1494097"/>
            <a:ext cx="20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y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26DC927-E4E5-4420-A4F5-0DA343C4B222}"/>
              </a:ext>
            </a:extLst>
          </p:cNvPr>
          <p:cNvCxnSpPr/>
          <p:nvPr/>
        </p:nvCxnSpPr>
        <p:spPr>
          <a:xfrm flipV="1">
            <a:off x="6057547" y="1502796"/>
            <a:ext cx="1946260" cy="130468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Content Placeholder 2">
            <a:extLst>
              <a:ext uri="{FF2B5EF4-FFF2-40B4-BE49-F238E27FC236}">
                <a16:creationId xmlns:a16="http://schemas.microsoft.com/office/drawing/2014/main" id="{9FD6BA38-5574-4CB0-B497-DFAAB05FE661}"/>
              </a:ext>
            </a:extLst>
          </p:cNvPr>
          <p:cNvSpPr txBox="1">
            <a:spLocks/>
          </p:cNvSpPr>
          <p:nvPr/>
        </p:nvSpPr>
        <p:spPr>
          <a:xfrm>
            <a:off x="4902011" y="4875152"/>
            <a:ext cx="2324737" cy="4929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mic Sans MS" panose="030F0702030302020204" pitchFamily="66" charset="0"/>
                <a:cs typeface="Segoe UI" panose="020B0502040204020203" pitchFamily="34" charset="0"/>
              </a:rPr>
              <a:t>Objective Function ?</a:t>
            </a:r>
          </a:p>
        </p:txBody>
      </p:sp>
      <p:sp>
        <p:nvSpPr>
          <p:cNvPr id="85" name="Content Placeholder 2">
            <a:extLst>
              <a:ext uri="{FF2B5EF4-FFF2-40B4-BE49-F238E27FC236}">
                <a16:creationId xmlns:a16="http://schemas.microsoft.com/office/drawing/2014/main" id="{A47A2ECF-0428-4DEF-BFFA-7D39E2AACFEA}"/>
              </a:ext>
            </a:extLst>
          </p:cNvPr>
          <p:cNvSpPr txBox="1">
            <a:spLocks/>
          </p:cNvSpPr>
          <p:nvPr/>
        </p:nvSpPr>
        <p:spPr>
          <a:xfrm>
            <a:off x="4905067" y="6304605"/>
            <a:ext cx="2321682" cy="4929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mic Sans MS" panose="030F0702030302020204" pitchFamily="66" charset="0"/>
                <a:cs typeface="Segoe UI" panose="020B0502040204020203" pitchFamily="34" charset="0"/>
              </a:rPr>
              <a:t>OLS (Ordinary Least Square) [Loss, Cost]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F11AE56-106C-4B2A-9A42-C8B8076ECF55}"/>
              </a:ext>
            </a:extLst>
          </p:cNvPr>
          <p:cNvSpPr/>
          <p:nvPr/>
        </p:nvSpPr>
        <p:spPr>
          <a:xfrm>
            <a:off x="4971245" y="5368137"/>
            <a:ext cx="2192119" cy="7730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616389D-FD5F-406E-9FC9-26940CE685DF}"/>
              </a:ext>
            </a:extLst>
          </p:cNvPr>
          <p:cNvCxnSpPr>
            <a:cxnSpLocks/>
          </p:cNvCxnSpPr>
          <p:nvPr/>
        </p:nvCxnSpPr>
        <p:spPr>
          <a:xfrm flipV="1">
            <a:off x="10168917" y="1500681"/>
            <a:ext cx="1946260" cy="130468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51EBDD1-A217-40F9-ACD6-6F416345879D}"/>
              </a:ext>
            </a:extLst>
          </p:cNvPr>
          <p:cNvCxnSpPr>
            <a:cxnSpLocks/>
          </p:cNvCxnSpPr>
          <p:nvPr/>
        </p:nvCxnSpPr>
        <p:spPr>
          <a:xfrm flipV="1">
            <a:off x="10240467" y="2485065"/>
            <a:ext cx="0" cy="27357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B2A74E7-94F7-43B3-9F49-10F5FB48E21F}"/>
              </a:ext>
            </a:extLst>
          </p:cNvPr>
          <p:cNvCxnSpPr>
            <a:cxnSpLocks/>
          </p:cNvCxnSpPr>
          <p:nvPr/>
        </p:nvCxnSpPr>
        <p:spPr>
          <a:xfrm flipV="1">
            <a:off x="10463889" y="2169994"/>
            <a:ext cx="0" cy="44117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EC003138-59AA-475C-A015-D277DEBFBE8D}"/>
              </a:ext>
            </a:extLst>
          </p:cNvPr>
          <p:cNvCxnSpPr>
            <a:cxnSpLocks/>
          </p:cNvCxnSpPr>
          <p:nvPr/>
        </p:nvCxnSpPr>
        <p:spPr>
          <a:xfrm flipH="1" flipV="1">
            <a:off x="10796436" y="1993727"/>
            <a:ext cx="4636" cy="34411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26BBB68-88BF-4D4D-85CD-D94FDCECFBAD}"/>
              </a:ext>
            </a:extLst>
          </p:cNvPr>
          <p:cNvCxnSpPr>
            <a:cxnSpLocks/>
            <a:endCxn id="74" idx="5"/>
          </p:cNvCxnSpPr>
          <p:nvPr/>
        </p:nvCxnSpPr>
        <p:spPr>
          <a:xfrm flipH="1" flipV="1">
            <a:off x="11030780" y="1662260"/>
            <a:ext cx="4054" cy="58618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F7383F3-57F9-41C1-8F08-7AC98DC2EE25}"/>
              </a:ext>
            </a:extLst>
          </p:cNvPr>
          <p:cNvCxnSpPr>
            <a:cxnSpLocks/>
          </p:cNvCxnSpPr>
          <p:nvPr/>
        </p:nvCxnSpPr>
        <p:spPr>
          <a:xfrm flipV="1">
            <a:off x="11437115" y="1666896"/>
            <a:ext cx="1" cy="1671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A1BD64CC-7C00-4131-A038-5CFCBEFFC75B}"/>
              </a:ext>
            </a:extLst>
          </p:cNvPr>
          <p:cNvCxnSpPr>
            <a:cxnSpLocks/>
          </p:cNvCxnSpPr>
          <p:nvPr/>
        </p:nvCxnSpPr>
        <p:spPr>
          <a:xfrm flipV="1">
            <a:off x="10735057" y="2452869"/>
            <a:ext cx="0" cy="19247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Oval 111">
            <a:extLst>
              <a:ext uri="{FF2B5EF4-FFF2-40B4-BE49-F238E27FC236}">
                <a16:creationId xmlns:a16="http://schemas.microsoft.com/office/drawing/2014/main" id="{44FE13F8-0C5F-4F12-BD56-CA9954788B36}"/>
              </a:ext>
            </a:extLst>
          </p:cNvPr>
          <p:cNvSpPr/>
          <p:nvPr/>
        </p:nvSpPr>
        <p:spPr>
          <a:xfrm rot="3005078">
            <a:off x="3674915" y="2107304"/>
            <a:ext cx="91440" cy="91440"/>
          </a:xfrm>
          <a:custGeom>
            <a:avLst/>
            <a:gdLst>
              <a:gd name="connsiteX0" fmla="*/ 0 w 91440"/>
              <a:gd name="connsiteY0" fmla="*/ 45720 h 91440"/>
              <a:gd name="connsiteX1" fmla="*/ 45720 w 91440"/>
              <a:gd name="connsiteY1" fmla="*/ 0 h 91440"/>
              <a:gd name="connsiteX2" fmla="*/ 91440 w 91440"/>
              <a:gd name="connsiteY2" fmla="*/ 45720 h 91440"/>
              <a:gd name="connsiteX3" fmla="*/ 45720 w 91440"/>
              <a:gd name="connsiteY3" fmla="*/ 91440 h 91440"/>
              <a:gd name="connsiteX4" fmla="*/ 0 w 91440"/>
              <a:gd name="connsiteY4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" h="91440" fill="none" extrusionOk="0">
                <a:moveTo>
                  <a:pt x="0" y="45720"/>
                </a:moveTo>
                <a:cubicBezTo>
                  <a:pt x="-944" y="20083"/>
                  <a:pt x="19855" y="1112"/>
                  <a:pt x="45720" y="0"/>
                </a:cubicBezTo>
                <a:cubicBezTo>
                  <a:pt x="73528" y="2937"/>
                  <a:pt x="93219" y="22289"/>
                  <a:pt x="91440" y="45720"/>
                </a:cubicBezTo>
                <a:cubicBezTo>
                  <a:pt x="89334" y="70325"/>
                  <a:pt x="73597" y="94474"/>
                  <a:pt x="45720" y="91440"/>
                </a:cubicBezTo>
                <a:cubicBezTo>
                  <a:pt x="19626" y="92581"/>
                  <a:pt x="-1561" y="69538"/>
                  <a:pt x="0" y="45720"/>
                </a:cubicBezTo>
                <a:close/>
              </a:path>
              <a:path w="91440" h="91440" stroke="0" extrusionOk="0">
                <a:moveTo>
                  <a:pt x="0" y="45720"/>
                </a:moveTo>
                <a:cubicBezTo>
                  <a:pt x="4087" y="14455"/>
                  <a:pt x="20827" y="560"/>
                  <a:pt x="45720" y="0"/>
                </a:cubicBezTo>
                <a:cubicBezTo>
                  <a:pt x="68639" y="-6487"/>
                  <a:pt x="93831" y="21900"/>
                  <a:pt x="91440" y="45720"/>
                </a:cubicBezTo>
                <a:cubicBezTo>
                  <a:pt x="91026" y="66456"/>
                  <a:pt x="69405" y="92145"/>
                  <a:pt x="45720" y="91440"/>
                </a:cubicBezTo>
                <a:cubicBezTo>
                  <a:pt x="19460" y="86593"/>
                  <a:pt x="1276" y="72809"/>
                  <a:pt x="0" y="4572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617256088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A926ECF-D417-493F-A731-6F9DFCD8CF6B}"/>
              </a:ext>
            </a:extLst>
          </p:cNvPr>
          <p:cNvSpPr/>
          <p:nvPr/>
        </p:nvSpPr>
        <p:spPr>
          <a:xfrm rot="3005078">
            <a:off x="7785616" y="2111138"/>
            <a:ext cx="91440" cy="91440"/>
          </a:xfrm>
          <a:custGeom>
            <a:avLst/>
            <a:gdLst>
              <a:gd name="connsiteX0" fmla="*/ 0 w 91440"/>
              <a:gd name="connsiteY0" fmla="*/ 45720 h 91440"/>
              <a:gd name="connsiteX1" fmla="*/ 45720 w 91440"/>
              <a:gd name="connsiteY1" fmla="*/ 0 h 91440"/>
              <a:gd name="connsiteX2" fmla="*/ 91440 w 91440"/>
              <a:gd name="connsiteY2" fmla="*/ 45720 h 91440"/>
              <a:gd name="connsiteX3" fmla="*/ 45720 w 91440"/>
              <a:gd name="connsiteY3" fmla="*/ 91440 h 91440"/>
              <a:gd name="connsiteX4" fmla="*/ 0 w 91440"/>
              <a:gd name="connsiteY4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" h="91440" fill="none" extrusionOk="0">
                <a:moveTo>
                  <a:pt x="0" y="45720"/>
                </a:moveTo>
                <a:cubicBezTo>
                  <a:pt x="-944" y="20083"/>
                  <a:pt x="19855" y="1112"/>
                  <a:pt x="45720" y="0"/>
                </a:cubicBezTo>
                <a:cubicBezTo>
                  <a:pt x="73528" y="2937"/>
                  <a:pt x="93219" y="22289"/>
                  <a:pt x="91440" y="45720"/>
                </a:cubicBezTo>
                <a:cubicBezTo>
                  <a:pt x="89334" y="70325"/>
                  <a:pt x="73597" y="94474"/>
                  <a:pt x="45720" y="91440"/>
                </a:cubicBezTo>
                <a:cubicBezTo>
                  <a:pt x="19626" y="92581"/>
                  <a:pt x="-1561" y="69538"/>
                  <a:pt x="0" y="45720"/>
                </a:cubicBezTo>
                <a:close/>
              </a:path>
              <a:path w="91440" h="91440" stroke="0" extrusionOk="0">
                <a:moveTo>
                  <a:pt x="0" y="45720"/>
                </a:moveTo>
                <a:cubicBezTo>
                  <a:pt x="4087" y="14455"/>
                  <a:pt x="20827" y="560"/>
                  <a:pt x="45720" y="0"/>
                </a:cubicBezTo>
                <a:cubicBezTo>
                  <a:pt x="68639" y="-6487"/>
                  <a:pt x="93831" y="21900"/>
                  <a:pt x="91440" y="45720"/>
                </a:cubicBezTo>
                <a:cubicBezTo>
                  <a:pt x="91026" y="66456"/>
                  <a:pt x="69405" y="92145"/>
                  <a:pt x="45720" y="91440"/>
                </a:cubicBezTo>
                <a:cubicBezTo>
                  <a:pt x="19460" y="86593"/>
                  <a:pt x="1276" y="72809"/>
                  <a:pt x="0" y="4572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617256088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7274C28B-5DD9-4A1C-9D57-3654BEFA5296}"/>
              </a:ext>
            </a:extLst>
          </p:cNvPr>
          <p:cNvSpPr/>
          <p:nvPr/>
        </p:nvSpPr>
        <p:spPr>
          <a:xfrm rot="3005078">
            <a:off x="11774180" y="2423754"/>
            <a:ext cx="91440" cy="91440"/>
          </a:xfrm>
          <a:custGeom>
            <a:avLst/>
            <a:gdLst>
              <a:gd name="connsiteX0" fmla="*/ 0 w 91440"/>
              <a:gd name="connsiteY0" fmla="*/ 45720 h 91440"/>
              <a:gd name="connsiteX1" fmla="*/ 45720 w 91440"/>
              <a:gd name="connsiteY1" fmla="*/ 0 h 91440"/>
              <a:gd name="connsiteX2" fmla="*/ 91440 w 91440"/>
              <a:gd name="connsiteY2" fmla="*/ 45720 h 91440"/>
              <a:gd name="connsiteX3" fmla="*/ 45720 w 91440"/>
              <a:gd name="connsiteY3" fmla="*/ 91440 h 91440"/>
              <a:gd name="connsiteX4" fmla="*/ 0 w 91440"/>
              <a:gd name="connsiteY4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" h="91440" fill="none" extrusionOk="0">
                <a:moveTo>
                  <a:pt x="0" y="45720"/>
                </a:moveTo>
                <a:cubicBezTo>
                  <a:pt x="-944" y="20083"/>
                  <a:pt x="19855" y="1112"/>
                  <a:pt x="45720" y="0"/>
                </a:cubicBezTo>
                <a:cubicBezTo>
                  <a:pt x="73528" y="2937"/>
                  <a:pt x="93219" y="22289"/>
                  <a:pt x="91440" y="45720"/>
                </a:cubicBezTo>
                <a:cubicBezTo>
                  <a:pt x="89334" y="70325"/>
                  <a:pt x="73597" y="94474"/>
                  <a:pt x="45720" y="91440"/>
                </a:cubicBezTo>
                <a:cubicBezTo>
                  <a:pt x="19626" y="92581"/>
                  <a:pt x="-1561" y="69538"/>
                  <a:pt x="0" y="45720"/>
                </a:cubicBezTo>
                <a:close/>
              </a:path>
              <a:path w="91440" h="91440" stroke="0" extrusionOk="0">
                <a:moveTo>
                  <a:pt x="0" y="45720"/>
                </a:moveTo>
                <a:cubicBezTo>
                  <a:pt x="4087" y="14455"/>
                  <a:pt x="20827" y="560"/>
                  <a:pt x="45720" y="0"/>
                </a:cubicBezTo>
                <a:cubicBezTo>
                  <a:pt x="68639" y="-6487"/>
                  <a:pt x="93831" y="21900"/>
                  <a:pt x="91440" y="45720"/>
                </a:cubicBezTo>
                <a:cubicBezTo>
                  <a:pt x="91026" y="66456"/>
                  <a:pt x="69405" y="92145"/>
                  <a:pt x="45720" y="91440"/>
                </a:cubicBezTo>
                <a:cubicBezTo>
                  <a:pt x="19460" y="86593"/>
                  <a:pt x="1276" y="72809"/>
                  <a:pt x="0" y="4572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617256088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F910E81-1905-4318-8D40-6157102B78DB}"/>
              </a:ext>
            </a:extLst>
          </p:cNvPr>
          <p:cNvCxnSpPr>
            <a:cxnSpLocks/>
          </p:cNvCxnSpPr>
          <p:nvPr/>
        </p:nvCxnSpPr>
        <p:spPr>
          <a:xfrm flipV="1">
            <a:off x="11197794" y="2109122"/>
            <a:ext cx="12849" cy="50737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A86347E8-0CA0-4A1F-BD8E-DD61A920FAAD}"/>
              </a:ext>
            </a:extLst>
          </p:cNvPr>
          <p:cNvCxnSpPr>
            <a:cxnSpLocks/>
            <a:stCxn id="72" idx="1"/>
          </p:cNvCxnSpPr>
          <p:nvPr/>
        </p:nvCxnSpPr>
        <p:spPr>
          <a:xfrm flipH="1" flipV="1">
            <a:off x="11388375" y="2000236"/>
            <a:ext cx="4818" cy="36583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B93A93D8-0321-4B55-802E-48C111108D79}"/>
              </a:ext>
            </a:extLst>
          </p:cNvPr>
          <p:cNvCxnSpPr>
            <a:cxnSpLocks/>
            <a:stCxn id="116" idx="1"/>
          </p:cNvCxnSpPr>
          <p:nvPr/>
        </p:nvCxnSpPr>
        <p:spPr>
          <a:xfrm flipV="1">
            <a:off x="11823952" y="1750477"/>
            <a:ext cx="31874" cy="67345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5" name="Straight Connector 3074">
            <a:extLst>
              <a:ext uri="{FF2B5EF4-FFF2-40B4-BE49-F238E27FC236}">
                <a16:creationId xmlns:a16="http://schemas.microsoft.com/office/drawing/2014/main" id="{4B0FC9D6-4EF2-447D-A88D-2C1AEBDA2772}"/>
              </a:ext>
            </a:extLst>
          </p:cNvPr>
          <p:cNvCxnSpPr>
            <a:cxnSpLocks/>
          </p:cNvCxnSpPr>
          <p:nvPr/>
        </p:nvCxnSpPr>
        <p:spPr>
          <a:xfrm flipH="1" flipV="1">
            <a:off x="12029626" y="1604724"/>
            <a:ext cx="6635" cy="28070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Content Placeholder 2">
            <a:extLst>
              <a:ext uri="{FF2B5EF4-FFF2-40B4-BE49-F238E27FC236}">
                <a16:creationId xmlns:a16="http://schemas.microsoft.com/office/drawing/2014/main" id="{DB3A9E3B-1AC0-4A40-A659-0BE0416178BE}"/>
              </a:ext>
            </a:extLst>
          </p:cNvPr>
          <p:cNvSpPr txBox="1">
            <a:spLocks/>
          </p:cNvSpPr>
          <p:nvPr/>
        </p:nvSpPr>
        <p:spPr>
          <a:xfrm>
            <a:off x="9276356" y="4870918"/>
            <a:ext cx="2759901" cy="4929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mic Sans MS" panose="030F0702030302020204" pitchFamily="66" charset="0"/>
                <a:cs typeface="Segoe UI" panose="020B0502040204020203" pitchFamily="34" charset="0"/>
              </a:rPr>
              <a:t>Simple Linear Regression</a:t>
            </a:r>
          </a:p>
        </p:txBody>
      </p:sp>
      <p:pic>
        <p:nvPicPr>
          <p:cNvPr id="3077" name="Picture 3076">
            <a:extLst>
              <a:ext uri="{FF2B5EF4-FFF2-40B4-BE49-F238E27FC236}">
                <a16:creationId xmlns:a16="http://schemas.microsoft.com/office/drawing/2014/main" id="{B82A71CF-4E51-40FD-B5C2-C835BE4601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5558" y="5443794"/>
            <a:ext cx="2975647" cy="127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4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35" grpId="0"/>
      <p:bldP spid="37" grpId="0"/>
      <p:bldP spid="39" grpId="0"/>
      <p:bldP spid="46" grpId="0" build="p"/>
      <p:bldP spid="47" grpId="0"/>
      <p:bldP spid="64" grpId="0"/>
      <p:bldP spid="65" grpId="0"/>
      <p:bldP spid="81" grpId="0"/>
      <p:bldP spid="82" grpId="0"/>
      <p:bldP spid="84" grpId="0"/>
      <p:bldP spid="85" grpId="0"/>
      <p:bldP spid="83" grpId="0" animBg="1"/>
      <p:bldP spid="112" grpId="0" animBg="1"/>
      <p:bldP spid="114" grpId="0" animBg="1"/>
      <p:bldP spid="116" grpId="0" animBg="1"/>
      <p:bldP spid="1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184A0EE3-7A1D-49FD-BFF5-1271B93DC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53036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  <a:cs typeface="Segoe UI" panose="020B0502040204020203" pitchFamily="34" charset="0"/>
              </a:rPr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17D2224-CF5C-4EB9-96D9-49F32F33D595}"/>
                  </a:ext>
                </a:extLst>
              </p:cNvPr>
              <p:cNvSpPr txBox="1"/>
              <p:nvPr/>
            </p:nvSpPr>
            <p:spPr>
              <a:xfrm>
                <a:off x="5167284" y="4967129"/>
                <a:ext cx="1857432" cy="278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dirty="0"/>
                  <a:t>y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17D2224-CF5C-4EB9-96D9-49F32F33D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284" y="4967129"/>
                <a:ext cx="1857432" cy="278025"/>
              </a:xfrm>
              <a:prstGeom prst="rect">
                <a:avLst/>
              </a:prstGeom>
              <a:blipFill>
                <a:blip r:embed="rId3"/>
                <a:stretch>
                  <a:fillRect l="-7895" t="-180000" r="-5921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AAE35C2C-1AE6-4BC5-A825-B1EA791FE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329" y="4563716"/>
            <a:ext cx="2324737" cy="76157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latin typeface="Comic Sans MS" panose="030F0702030302020204" pitchFamily="66" charset="0"/>
                <a:cs typeface="Segoe UI" panose="020B0502040204020203" pitchFamily="34" charset="0"/>
              </a:rPr>
              <a:t>Which class the next data belongs to?</a:t>
            </a:r>
          </a:p>
        </p:txBody>
      </p:sp>
      <p:sp>
        <p:nvSpPr>
          <p:cNvPr id="84" name="Content Placeholder 2">
            <a:extLst>
              <a:ext uri="{FF2B5EF4-FFF2-40B4-BE49-F238E27FC236}">
                <a16:creationId xmlns:a16="http://schemas.microsoft.com/office/drawing/2014/main" id="{9FD6BA38-5574-4CB0-B497-DFAAB05FE661}"/>
              </a:ext>
            </a:extLst>
          </p:cNvPr>
          <p:cNvSpPr txBox="1">
            <a:spLocks/>
          </p:cNvSpPr>
          <p:nvPr/>
        </p:nvSpPr>
        <p:spPr>
          <a:xfrm>
            <a:off x="5049539" y="4558906"/>
            <a:ext cx="2324737" cy="385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mic Sans MS" panose="030F0702030302020204" pitchFamily="66" charset="0"/>
                <a:cs typeface="Segoe UI" panose="020B0502040204020203" pitchFamily="34" charset="0"/>
              </a:rPr>
              <a:t>Does it still hold?</a:t>
            </a:r>
          </a:p>
        </p:txBody>
      </p:sp>
      <p:sp>
        <p:nvSpPr>
          <p:cNvPr id="135" name="Content Placeholder 2">
            <a:extLst>
              <a:ext uri="{FF2B5EF4-FFF2-40B4-BE49-F238E27FC236}">
                <a16:creationId xmlns:a16="http://schemas.microsoft.com/office/drawing/2014/main" id="{DB3A9E3B-1AC0-4A40-A659-0BE0416178BE}"/>
              </a:ext>
            </a:extLst>
          </p:cNvPr>
          <p:cNvSpPr txBox="1">
            <a:spLocks/>
          </p:cNvSpPr>
          <p:nvPr/>
        </p:nvSpPr>
        <p:spPr>
          <a:xfrm>
            <a:off x="9255693" y="4558906"/>
            <a:ext cx="2759901" cy="492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mic Sans MS" panose="030F0702030302020204" pitchFamily="66" charset="0"/>
                <a:cs typeface="Segoe UI" panose="020B0502040204020203" pitchFamily="34" charset="0"/>
              </a:rPr>
              <a:t>Sigmoid?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E628ABB-8CAA-4FAD-A7D9-349B4BB035B0}"/>
              </a:ext>
            </a:extLst>
          </p:cNvPr>
          <p:cNvGrpSpPr/>
          <p:nvPr/>
        </p:nvGrpSpPr>
        <p:grpSpPr>
          <a:xfrm>
            <a:off x="416185" y="1401241"/>
            <a:ext cx="3291840" cy="2789031"/>
            <a:chOff x="416185" y="1401241"/>
            <a:chExt cx="3291840" cy="2789031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785D781-A99D-4123-8288-792E2801E76A}"/>
                </a:ext>
              </a:extLst>
            </p:cNvPr>
            <p:cNvCxnSpPr/>
            <p:nvPr/>
          </p:nvCxnSpPr>
          <p:spPr>
            <a:xfrm flipV="1">
              <a:off x="793883" y="1447072"/>
              <a:ext cx="0" cy="27432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7331D5C-F8DC-4CE6-9811-AC5A54745C9F}"/>
                </a:ext>
              </a:extLst>
            </p:cNvPr>
            <p:cNvCxnSpPr>
              <a:cxnSpLocks/>
            </p:cNvCxnSpPr>
            <p:nvPr/>
          </p:nvCxnSpPr>
          <p:spPr>
            <a:xfrm>
              <a:off x="416185" y="3867739"/>
              <a:ext cx="329184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0603501-606A-4BAD-BAAE-7AEB5339634B}"/>
                </a:ext>
              </a:extLst>
            </p:cNvPr>
            <p:cNvSpPr/>
            <p:nvPr/>
          </p:nvSpPr>
          <p:spPr>
            <a:xfrm rot="3005078">
              <a:off x="2416759" y="2617361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870F6EE-DC5E-487E-BC0C-391458EA41A1}"/>
                </a:ext>
              </a:extLst>
            </p:cNvPr>
            <p:cNvSpPr/>
            <p:nvPr/>
          </p:nvSpPr>
          <p:spPr>
            <a:xfrm rot="3005078">
              <a:off x="2408600" y="2292762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8D65E05-CA2C-4803-AF80-320BC3A9CEB2}"/>
                </a:ext>
              </a:extLst>
            </p:cNvPr>
            <p:cNvSpPr/>
            <p:nvPr/>
          </p:nvSpPr>
          <p:spPr>
            <a:xfrm rot="3005078">
              <a:off x="2365669" y="3053924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3EC5502-22CA-4EC9-BECE-8A4AF230B127}"/>
                </a:ext>
              </a:extLst>
            </p:cNvPr>
            <p:cNvSpPr/>
            <p:nvPr/>
          </p:nvSpPr>
          <p:spPr>
            <a:xfrm rot="3005078">
              <a:off x="1216995" y="3081634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CEFE2E3-29EB-4A4F-817F-00EBAE303DC6}"/>
                </a:ext>
              </a:extLst>
            </p:cNvPr>
            <p:cNvSpPr/>
            <p:nvPr/>
          </p:nvSpPr>
          <p:spPr>
            <a:xfrm rot="3005078">
              <a:off x="1965400" y="2258544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19FA9E5-50FF-4E09-8CEB-DD8ECF7C44FE}"/>
                </a:ext>
              </a:extLst>
            </p:cNvPr>
            <p:cNvSpPr/>
            <p:nvPr/>
          </p:nvSpPr>
          <p:spPr>
            <a:xfrm rot="3005078">
              <a:off x="2187171" y="3299209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225041E-47FF-4E3D-B551-C0DA795D5309}"/>
                </a:ext>
              </a:extLst>
            </p:cNvPr>
            <p:cNvSpPr/>
            <p:nvPr/>
          </p:nvSpPr>
          <p:spPr>
            <a:xfrm rot="3005078">
              <a:off x="1436321" y="2785093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DE96B3D-8939-4C2A-B8CC-4E25FA9D7259}"/>
                </a:ext>
              </a:extLst>
            </p:cNvPr>
            <p:cNvSpPr/>
            <p:nvPr/>
          </p:nvSpPr>
          <p:spPr>
            <a:xfrm rot="3005078">
              <a:off x="1781850" y="2600042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F7CF490-5A39-4913-8EDD-E8477CB5550B}"/>
                </a:ext>
              </a:extLst>
            </p:cNvPr>
            <p:cNvSpPr/>
            <p:nvPr/>
          </p:nvSpPr>
          <p:spPr>
            <a:xfrm rot="3005078">
              <a:off x="1717446" y="3318877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4327DBE-C617-49C9-B90D-DC96BFF8EBC0}"/>
                </a:ext>
              </a:extLst>
            </p:cNvPr>
            <p:cNvSpPr/>
            <p:nvPr/>
          </p:nvSpPr>
          <p:spPr>
            <a:xfrm rot="3005078">
              <a:off x="3051666" y="2559466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3F8767FB-249B-4F70-8101-EAECBC7D0408}"/>
                </a:ext>
              </a:extLst>
            </p:cNvPr>
            <p:cNvSpPr/>
            <p:nvPr/>
          </p:nvSpPr>
          <p:spPr>
            <a:xfrm rot="3005078">
              <a:off x="3023605" y="2142999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0469587-A41C-4A25-8887-F59408E1F701}"/>
                </a:ext>
              </a:extLst>
            </p:cNvPr>
            <p:cNvSpPr txBox="1"/>
            <p:nvPr/>
          </p:nvSpPr>
          <p:spPr>
            <a:xfrm>
              <a:off x="3446783" y="3793584"/>
              <a:ext cx="20923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x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71CC41C-8A7C-4FC0-9CFE-C66AAE7D2E6F}"/>
                </a:ext>
              </a:extLst>
            </p:cNvPr>
            <p:cNvSpPr txBox="1"/>
            <p:nvPr/>
          </p:nvSpPr>
          <p:spPr>
            <a:xfrm>
              <a:off x="453113" y="1401241"/>
              <a:ext cx="20923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y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44FE13F8-0C5F-4F12-BD56-CA9954788B36}"/>
                </a:ext>
              </a:extLst>
            </p:cNvPr>
            <p:cNvSpPr/>
            <p:nvPr/>
          </p:nvSpPr>
          <p:spPr>
            <a:xfrm rot="3005078">
              <a:off x="2868355" y="2754079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670EB29-C88D-4368-BFA0-C3A974B1E536}"/>
                </a:ext>
              </a:extLst>
            </p:cNvPr>
            <p:cNvSpPr/>
            <p:nvPr/>
          </p:nvSpPr>
          <p:spPr>
            <a:xfrm>
              <a:off x="1870506" y="2962996"/>
              <a:ext cx="91440" cy="91440"/>
            </a:xfrm>
            <a:custGeom>
              <a:avLst/>
              <a:gdLst>
                <a:gd name="connsiteX0" fmla="*/ 0 w 91440"/>
                <a:gd name="connsiteY0" fmla="*/ 0 h 91440"/>
                <a:gd name="connsiteX1" fmla="*/ 91440 w 91440"/>
                <a:gd name="connsiteY1" fmla="*/ 0 h 91440"/>
                <a:gd name="connsiteX2" fmla="*/ 91440 w 91440"/>
                <a:gd name="connsiteY2" fmla="*/ 91440 h 91440"/>
                <a:gd name="connsiteX3" fmla="*/ 0 w 91440"/>
                <a:gd name="connsiteY3" fmla="*/ 91440 h 91440"/>
                <a:gd name="connsiteX4" fmla="*/ 0 w 91440"/>
                <a:gd name="connsiteY4" fmla="*/ 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0"/>
                  </a:moveTo>
                  <a:cubicBezTo>
                    <a:pt x="37580" y="-6699"/>
                    <a:pt x="54344" y="6892"/>
                    <a:pt x="91440" y="0"/>
                  </a:cubicBezTo>
                  <a:cubicBezTo>
                    <a:pt x="101894" y="24618"/>
                    <a:pt x="85152" y="58486"/>
                    <a:pt x="91440" y="91440"/>
                  </a:cubicBezTo>
                  <a:cubicBezTo>
                    <a:pt x="53342" y="100677"/>
                    <a:pt x="27256" y="83519"/>
                    <a:pt x="0" y="91440"/>
                  </a:cubicBezTo>
                  <a:cubicBezTo>
                    <a:pt x="-10835" y="70512"/>
                    <a:pt x="9196" y="27568"/>
                    <a:pt x="0" y="0"/>
                  </a:cubicBezTo>
                  <a:close/>
                </a:path>
                <a:path w="91440" h="91440" stroke="0" extrusionOk="0">
                  <a:moveTo>
                    <a:pt x="0" y="0"/>
                  </a:moveTo>
                  <a:cubicBezTo>
                    <a:pt x="39362" y="-7634"/>
                    <a:pt x="71680" y="6944"/>
                    <a:pt x="91440" y="0"/>
                  </a:cubicBezTo>
                  <a:cubicBezTo>
                    <a:pt x="92726" y="44992"/>
                    <a:pt x="87560" y="56900"/>
                    <a:pt x="91440" y="91440"/>
                  </a:cubicBezTo>
                  <a:cubicBezTo>
                    <a:pt x="71122" y="100036"/>
                    <a:pt x="40445" y="88802"/>
                    <a:pt x="0" y="91440"/>
                  </a:cubicBezTo>
                  <a:cubicBezTo>
                    <a:pt x="-6608" y="60199"/>
                    <a:pt x="2359" y="39101"/>
                    <a:pt x="0" y="0"/>
                  </a:cubicBezTo>
                  <a:close/>
                </a:path>
              </a:pathLst>
            </a:custGeom>
            <a:solidFill>
              <a:srgbClr val="FFC000"/>
            </a:solidFill>
            <a:ln w="19050"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2898237570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8DE4835-A101-4347-B16F-786FE194870B}"/>
                </a:ext>
              </a:extLst>
            </p:cNvPr>
            <p:cNvSpPr/>
            <p:nvPr/>
          </p:nvSpPr>
          <p:spPr>
            <a:xfrm>
              <a:off x="1715712" y="3322350"/>
              <a:ext cx="91440" cy="91440"/>
            </a:xfrm>
            <a:custGeom>
              <a:avLst/>
              <a:gdLst>
                <a:gd name="connsiteX0" fmla="*/ 0 w 91440"/>
                <a:gd name="connsiteY0" fmla="*/ 0 h 91440"/>
                <a:gd name="connsiteX1" fmla="*/ 91440 w 91440"/>
                <a:gd name="connsiteY1" fmla="*/ 0 h 91440"/>
                <a:gd name="connsiteX2" fmla="*/ 91440 w 91440"/>
                <a:gd name="connsiteY2" fmla="*/ 91440 h 91440"/>
                <a:gd name="connsiteX3" fmla="*/ 0 w 91440"/>
                <a:gd name="connsiteY3" fmla="*/ 91440 h 91440"/>
                <a:gd name="connsiteX4" fmla="*/ 0 w 91440"/>
                <a:gd name="connsiteY4" fmla="*/ 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0"/>
                  </a:moveTo>
                  <a:cubicBezTo>
                    <a:pt x="37580" y="-6699"/>
                    <a:pt x="54344" y="6892"/>
                    <a:pt x="91440" y="0"/>
                  </a:cubicBezTo>
                  <a:cubicBezTo>
                    <a:pt x="101894" y="24618"/>
                    <a:pt x="85152" y="58486"/>
                    <a:pt x="91440" y="91440"/>
                  </a:cubicBezTo>
                  <a:cubicBezTo>
                    <a:pt x="53342" y="100677"/>
                    <a:pt x="27256" y="83519"/>
                    <a:pt x="0" y="91440"/>
                  </a:cubicBezTo>
                  <a:cubicBezTo>
                    <a:pt x="-10835" y="70512"/>
                    <a:pt x="9196" y="27568"/>
                    <a:pt x="0" y="0"/>
                  </a:cubicBezTo>
                  <a:close/>
                </a:path>
                <a:path w="91440" h="91440" stroke="0" extrusionOk="0">
                  <a:moveTo>
                    <a:pt x="0" y="0"/>
                  </a:moveTo>
                  <a:cubicBezTo>
                    <a:pt x="39362" y="-7634"/>
                    <a:pt x="71680" y="6944"/>
                    <a:pt x="91440" y="0"/>
                  </a:cubicBezTo>
                  <a:cubicBezTo>
                    <a:pt x="92726" y="44992"/>
                    <a:pt x="87560" y="56900"/>
                    <a:pt x="91440" y="91440"/>
                  </a:cubicBezTo>
                  <a:cubicBezTo>
                    <a:pt x="71122" y="100036"/>
                    <a:pt x="40445" y="88802"/>
                    <a:pt x="0" y="91440"/>
                  </a:cubicBezTo>
                  <a:cubicBezTo>
                    <a:pt x="-6608" y="60199"/>
                    <a:pt x="2359" y="39101"/>
                    <a:pt x="0" y="0"/>
                  </a:cubicBezTo>
                  <a:close/>
                </a:path>
              </a:pathLst>
            </a:custGeom>
            <a:solidFill>
              <a:srgbClr val="FFC000"/>
            </a:solidFill>
            <a:ln w="19050"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2898237570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6DC31C2-4727-4DBD-BA6C-96BA3D2CA801}"/>
                </a:ext>
              </a:extLst>
            </p:cNvPr>
            <p:cNvSpPr/>
            <p:nvPr/>
          </p:nvSpPr>
          <p:spPr>
            <a:xfrm>
              <a:off x="2181497" y="3296298"/>
              <a:ext cx="91440" cy="91440"/>
            </a:xfrm>
            <a:custGeom>
              <a:avLst/>
              <a:gdLst>
                <a:gd name="connsiteX0" fmla="*/ 0 w 91440"/>
                <a:gd name="connsiteY0" fmla="*/ 0 h 91440"/>
                <a:gd name="connsiteX1" fmla="*/ 91440 w 91440"/>
                <a:gd name="connsiteY1" fmla="*/ 0 h 91440"/>
                <a:gd name="connsiteX2" fmla="*/ 91440 w 91440"/>
                <a:gd name="connsiteY2" fmla="*/ 91440 h 91440"/>
                <a:gd name="connsiteX3" fmla="*/ 0 w 91440"/>
                <a:gd name="connsiteY3" fmla="*/ 91440 h 91440"/>
                <a:gd name="connsiteX4" fmla="*/ 0 w 91440"/>
                <a:gd name="connsiteY4" fmla="*/ 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0"/>
                  </a:moveTo>
                  <a:cubicBezTo>
                    <a:pt x="37580" y="-6699"/>
                    <a:pt x="54344" y="6892"/>
                    <a:pt x="91440" y="0"/>
                  </a:cubicBezTo>
                  <a:cubicBezTo>
                    <a:pt x="101894" y="24618"/>
                    <a:pt x="85152" y="58486"/>
                    <a:pt x="91440" y="91440"/>
                  </a:cubicBezTo>
                  <a:cubicBezTo>
                    <a:pt x="53342" y="100677"/>
                    <a:pt x="27256" y="83519"/>
                    <a:pt x="0" y="91440"/>
                  </a:cubicBezTo>
                  <a:cubicBezTo>
                    <a:pt x="-10835" y="70512"/>
                    <a:pt x="9196" y="27568"/>
                    <a:pt x="0" y="0"/>
                  </a:cubicBezTo>
                  <a:close/>
                </a:path>
                <a:path w="91440" h="91440" stroke="0" extrusionOk="0">
                  <a:moveTo>
                    <a:pt x="0" y="0"/>
                  </a:moveTo>
                  <a:cubicBezTo>
                    <a:pt x="39362" y="-7634"/>
                    <a:pt x="71680" y="6944"/>
                    <a:pt x="91440" y="0"/>
                  </a:cubicBezTo>
                  <a:cubicBezTo>
                    <a:pt x="92726" y="44992"/>
                    <a:pt x="87560" y="56900"/>
                    <a:pt x="91440" y="91440"/>
                  </a:cubicBezTo>
                  <a:cubicBezTo>
                    <a:pt x="71122" y="100036"/>
                    <a:pt x="40445" y="88802"/>
                    <a:pt x="0" y="91440"/>
                  </a:cubicBezTo>
                  <a:cubicBezTo>
                    <a:pt x="-6608" y="60199"/>
                    <a:pt x="2359" y="39101"/>
                    <a:pt x="0" y="0"/>
                  </a:cubicBezTo>
                  <a:close/>
                </a:path>
              </a:pathLst>
            </a:custGeom>
            <a:solidFill>
              <a:srgbClr val="FFC000"/>
            </a:solidFill>
            <a:ln w="19050"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2898237570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50F77B-CA59-4049-BC43-1E7A6D7B7E25}"/>
                </a:ext>
              </a:extLst>
            </p:cNvPr>
            <p:cNvSpPr/>
            <p:nvPr/>
          </p:nvSpPr>
          <p:spPr>
            <a:xfrm>
              <a:off x="2370835" y="3047736"/>
              <a:ext cx="91440" cy="91440"/>
            </a:xfrm>
            <a:custGeom>
              <a:avLst/>
              <a:gdLst>
                <a:gd name="connsiteX0" fmla="*/ 0 w 91440"/>
                <a:gd name="connsiteY0" fmla="*/ 0 h 91440"/>
                <a:gd name="connsiteX1" fmla="*/ 91440 w 91440"/>
                <a:gd name="connsiteY1" fmla="*/ 0 h 91440"/>
                <a:gd name="connsiteX2" fmla="*/ 91440 w 91440"/>
                <a:gd name="connsiteY2" fmla="*/ 91440 h 91440"/>
                <a:gd name="connsiteX3" fmla="*/ 0 w 91440"/>
                <a:gd name="connsiteY3" fmla="*/ 91440 h 91440"/>
                <a:gd name="connsiteX4" fmla="*/ 0 w 91440"/>
                <a:gd name="connsiteY4" fmla="*/ 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0"/>
                  </a:moveTo>
                  <a:cubicBezTo>
                    <a:pt x="37580" y="-6699"/>
                    <a:pt x="54344" y="6892"/>
                    <a:pt x="91440" y="0"/>
                  </a:cubicBezTo>
                  <a:cubicBezTo>
                    <a:pt x="101894" y="24618"/>
                    <a:pt x="85152" y="58486"/>
                    <a:pt x="91440" y="91440"/>
                  </a:cubicBezTo>
                  <a:cubicBezTo>
                    <a:pt x="53342" y="100677"/>
                    <a:pt x="27256" y="83519"/>
                    <a:pt x="0" y="91440"/>
                  </a:cubicBezTo>
                  <a:cubicBezTo>
                    <a:pt x="-10835" y="70512"/>
                    <a:pt x="9196" y="27568"/>
                    <a:pt x="0" y="0"/>
                  </a:cubicBezTo>
                  <a:close/>
                </a:path>
                <a:path w="91440" h="91440" stroke="0" extrusionOk="0">
                  <a:moveTo>
                    <a:pt x="0" y="0"/>
                  </a:moveTo>
                  <a:cubicBezTo>
                    <a:pt x="39362" y="-7634"/>
                    <a:pt x="71680" y="6944"/>
                    <a:pt x="91440" y="0"/>
                  </a:cubicBezTo>
                  <a:cubicBezTo>
                    <a:pt x="92726" y="44992"/>
                    <a:pt x="87560" y="56900"/>
                    <a:pt x="91440" y="91440"/>
                  </a:cubicBezTo>
                  <a:cubicBezTo>
                    <a:pt x="71122" y="100036"/>
                    <a:pt x="40445" y="88802"/>
                    <a:pt x="0" y="91440"/>
                  </a:cubicBezTo>
                  <a:cubicBezTo>
                    <a:pt x="-6608" y="60199"/>
                    <a:pt x="2359" y="39101"/>
                    <a:pt x="0" y="0"/>
                  </a:cubicBezTo>
                  <a:close/>
                </a:path>
              </a:pathLst>
            </a:custGeom>
            <a:solidFill>
              <a:srgbClr val="FFC000"/>
            </a:solidFill>
            <a:ln w="19050"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2898237570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AB3056A-7364-4E48-BB16-61FCB6F4CE14}"/>
                </a:ext>
              </a:extLst>
            </p:cNvPr>
            <p:cNvSpPr/>
            <p:nvPr/>
          </p:nvSpPr>
          <p:spPr>
            <a:xfrm>
              <a:off x="2861582" y="2747640"/>
              <a:ext cx="91440" cy="91440"/>
            </a:xfrm>
            <a:custGeom>
              <a:avLst/>
              <a:gdLst>
                <a:gd name="connsiteX0" fmla="*/ 0 w 91440"/>
                <a:gd name="connsiteY0" fmla="*/ 0 h 91440"/>
                <a:gd name="connsiteX1" fmla="*/ 91440 w 91440"/>
                <a:gd name="connsiteY1" fmla="*/ 0 h 91440"/>
                <a:gd name="connsiteX2" fmla="*/ 91440 w 91440"/>
                <a:gd name="connsiteY2" fmla="*/ 91440 h 91440"/>
                <a:gd name="connsiteX3" fmla="*/ 0 w 91440"/>
                <a:gd name="connsiteY3" fmla="*/ 91440 h 91440"/>
                <a:gd name="connsiteX4" fmla="*/ 0 w 91440"/>
                <a:gd name="connsiteY4" fmla="*/ 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0"/>
                  </a:moveTo>
                  <a:cubicBezTo>
                    <a:pt x="37580" y="-6699"/>
                    <a:pt x="54344" y="6892"/>
                    <a:pt x="91440" y="0"/>
                  </a:cubicBezTo>
                  <a:cubicBezTo>
                    <a:pt x="101894" y="24618"/>
                    <a:pt x="85152" y="58486"/>
                    <a:pt x="91440" y="91440"/>
                  </a:cubicBezTo>
                  <a:cubicBezTo>
                    <a:pt x="53342" y="100677"/>
                    <a:pt x="27256" y="83519"/>
                    <a:pt x="0" y="91440"/>
                  </a:cubicBezTo>
                  <a:cubicBezTo>
                    <a:pt x="-10835" y="70512"/>
                    <a:pt x="9196" y="27568"/>
                    <a:pt x="0" y="0"/>
                  </a:cubicBezTo>
                  <a:close/>
                </a:path>
                <a:path w="91440" h="91440" stroke="0" extrusionOk="0">
                  <a:moveTo>
                    <a:pt x="0" y="0"/>
                  </a:moveTo>
                  <a:cubicBezTo>
                    <a:pt x="39362" y="-7634"/>
                    <a:pt x="71680" y="6944"/>
                    <a:pt x="91440" y="0"/>
                  </a:cubicBezTo>
                  <a:cubicBezTo>
                    <a:pt x="92726" y="44992"/>
                    <a:pt x="87560" y="56900"/>
                    <a:pt x="91440" y="91440"/>
                  </a:cubicBezTo>
                  <a:cubicBezTo>
                    <a:pt x="71122" y="100036"/>
                    <a:pt x="40445" y="88802"/>
                    <a:pt x="0" y="91440"/>
                  </a:cubicBezTo>
                  <a:cubicBezTo>
                    <a:pt x="-6608" y="60199"/>
                    <a:pt x="2359" y="39101"/>
                    <a:pt x="0" y="0"/>
                  </a:cubicBezTo>
                  <a:close/>
                </a:path>
              </a:pathLst>
            </a:custGeom>
            <a:solidFill>
              <a:srgbClr val="FFC000"/>
            </a:solidFill>
            <a:ln w="19050"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2898237570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4EDA464-74A1-4000-BBB2-ECEBF4F35499}"/>
                </a:ext>
              </a:extLst>
            </p:cNvPr>
            <p:cNvSpPr/>
            <p:nvPr/>
          </p:nvSpPr>
          <p:spPr>
            <a:xfrm>
              <a:off x="3045432" y="2550376"/>
              <a:ext cx="91440" cy="91440"/>
            </a:xfrm>
            <a:custGeom>
              <a:avLst/>
              <a:gdLst>
                <a:gd name="connsiteX0" fmla="*/ 0 w 91440"/>
                <a:gd name="connsiteY0" fmla="*/ 0 h 91440"/>
                <a:gd name="connsiteX1" fmla="*/ 91440 w 91440"/>
                <a:gd name="connsiteY1" fmla="*/ 0 h 91440"/>
                <a:gd name="connsiteX2" fmla="*/ 91440 w 91440"/>
                <a:gd name="connsiteY2" fmla="*/ 91440 h 91440"/>
                <a:gd name="connsiteX3" fmla="*/ 0 w 91440"/>
                <a:gd name="connsiteY3" fmla="*/ 91440 h 91440"/>
                <a:gd name="connsiteX4" fmla="*/ 0 w 91440"/>
                <a:gd name="connsiteY4" fmla="*/ 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0"/>
                  </a:moveTo>
                  <a:cubicBezTo>
                    <a:pt x="37580" y="-6699"/>
                    <a:pt x="54344" y="6892"/>
                    <a:pt x="91440" y="0"/>
                  </a:cubicBezTo>
                  <a:cubicBezTo>
                    <a:pt x="101894" y="24618"/>
                    <a:pt x="85152" y="58486"/>
                    <a:pt x="91440" y="91440"/>
                  </a:cubicBezTo>
                  <a:cubicBezTo>
                    <a:pt x="53342" y="100677"/>
                    <a:pt x="27256" y="83519"/>
                    <a:pt x="0" y="91440"/>
                  </a:cubicBezTo>
                  <a:cubicBezTo>
                    <a:pt x="-10835" y="70512"/>
                    <a:pt x="9196" y="27568"/>
                    <a:pt x="0" y="0"/>
                  </a:cubicBezTo>
                  <a:close/>
                </a:path>
                <a:path w="91440" h="91440" stroke="0" extrusionOk="0">
                  <a:moveTo>
                    <a:pt x="0" y="0"/>
                  </a:moveTo>
                  <a:cubicBezTo>
                    <a:pt x="39362" y="-7634"/>
                    <a:pt x="71680" y="6944"/>
                    <a:pt x="91440" y="0"/>
                  </a:cubicBezTo>
                  <a:cubicBezTo>
                    <a:pt x="92726" y="44992"/>
                    <a:pt x="87560" y="56900"/>
                    <a:pt x="91440" y="91440"/>
                  </a:cubicBezTo>
                  <a:cubicBezTo>
                    <a:pt x="71122" y="100036"/>
                    <a:pt x="40445" y="88802"/>
                    <a:pt x="0" y="91440"/>
                  </a:cubicBezTo>
                  <a:cubicBezTo>
                    <a:pt x="-6608" y="60199"/>
                    <a:pt x="2359" y="39101"/>
                    <a:pt x="0" y="0"/>
                  </a:cubicBezTo>
                  <a:close/>
                </a:path>
              </a:pathLst>
            </a:custGeom>
            <a:solidFill>
              <a:srgbClr val="FFC000"/>
            </a:solidFill>
            <a:ln w="19050"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2898237570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569FBCA-78DC-4F83-8FDE-3AC07D9FED63}"/>
              </a:ext>
            </a:extLst>
          </p:cNvPr>
          <p:cNvGrpSpPr/>
          <p:nvPr/>
        </p:nvGrpSpPr>
        <p:grpSpPr>
          <a:xfrm>
            <a:off x="4515099" y="1402473"/>
            <a:ext cx="3291840" cy="2787799"/>
            <a:chOff x="4515099" y="1402473"/>
            <a:chExt cx="3291840" cy="2787799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26DC927-E4E5-4420-A4F5-0DA343C4B222}"/>
                </a:ext>
              </a:extLst>
            </p:cNvPr>
            <p:cNvCxnSpPr/>
            <p:nvPr/>
          </p:nvCxnSpPr>
          <p:spPr>
            <a:xfrm flipV="1">
              <a:off x="5124787" y="2135694"/>
              <a:ext cx="1946260" cy="130468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6C3B3AE7-7340-4B95-A706-A5AC0AE1B656}"/>
                </a:ext>
              </a:extLst>
            </p:cNvPr>
            <p:cNvCxnSpPr/>
            <p:nvPr/>
          </p:nvCxnSpPr>
          <p:spPr>
            <a:xfrm flipV="1">
              <a:off x="4866050" y="1447072"/>
              <a:ext cx="0" cy="27432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B55C7955-2A20-4E47-A83A-A3F398C76B79}"/>
                </a:ext>
              </a:extLst>
            </p:cNvPr>
            <p:cNvCxnSpPr>
              <a:cxnSpLocks/>
            </p:cNvCxnSpPr>
            <p:nvPr/>
          </p:nvCxnSpPr>
          <p:spPr>
            <a:xfrm>
              <a:off x="4515099" y="3842146"/>
              <a:ext cx="329184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54495C26-95A6-4AF6-82E5-6A1363C4DEFE}"/>
                </a:ext>
              </a:extLst>
            </p:cNvPr>
            <p:cNvSpPr/>
            <p:nvPr/>
          </p:nvSpPr>
          <p:spPr>
            <a:xfrm rot="3005078">
              <a:off x="6389718" y="2536471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76E0B51-63D2-46D7-92B9-0D21C6800A48}"/>
                </a:ext>
              </a:extLst>
            </p:cNvPr>
            <p:cNvSpPr/>
            <p:nvPr/>
          </p:nvSpPr>
          <p:spPr>
            <a:xfrm rot="3005078">
              <a:off x="6381559" y="2211872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C77A4EDD-2464-4B83-A88C-59ED12C3CA5F}"/>
                </a:ext>
              </a:extLst>
            </p:cNvPr>
            <p:cNvSpPr/>
            <p:nvPr/>
          </p:nvSpPr>
          <p:spPr>
            <a:xfrm rot="3005078">
              <a:off x="6338628" y="2973034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9759648-6F4F-49D2-AC35-97C54A6E3F62}"/>
                </a:ext>
              </a:extLst>
            </p:cNvPr>
            <p:cNvSpPr/>
            <p:nvPr/>
          </p:nvSpPr>
          <p:spPr>
            <a:xfrm rot="3005078">
              <a:off x="5189954" y="3000744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2BD7A916-7D13-4C53-9AAB-12FEFB19933C}"/>
                </a:ext>
              </a:extLst>
            </p:cNvPr>
            <p:cNvSpPr/>
            <p:nvPr/>
          </p:nvSpPr>
          <p:spPr>
            <a:xfrm rot="3005078">
              <a:off x="5938359" y="2177654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F519B77-9449-454B-8D79-F0694347C894}"/>
                </a:ext>
              </a:extLst>
            </p:cNvPr>
            <p:cNvSpPr/>
            <p:nvPr/>
          </p:nvSpPr>
          <p:spPr>
            <a:xfrm rot="3005078">
              <a:off x="6160130" y="3218319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DF66141F-3373-4FAA-8766-F49BDA5B49F8}"/>
                </a:ext>
              </a:extLst>
            </p:cNvPr>
            <p:cNvSpPr/>
            <p:nvPr/>
          </p:nvSpPr>
          <p:spPr>
            <a:xfrm rot="3005078">
              <a:off x="5409280" y="2704203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3AD69720-EC2C-4B1F-ADD8-661EDAA81E23}"/>
                </a:ext>
              </a:extLst>
            </p:cNvPr>
            <p:cNvSpPr/>
            <p:nvPr/>
          </p:nvSpPr>
          <p:spPr>
            <a:xfrm rot="3005078">
              <a:off x="5754809" y="2519152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95370C88-E059-4661-9AE7-99B2E1800459}"/>
                </a:ext>
              </a:extLst>
            </p:cNvPr>
            <p:cNvSpPr/>
            <p:nvPr/>
          </p:nvSpPr>
          <p:spPr>
            <a:xfrm rot="3005078">
              <a:off x="5690405" y="3237987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FDA1DE9-9862-4359-B715-6F0789860945}"/>
                </a:ext>
              </a:extLst>
            </p:cNvPr>
            <p:cNvSpPr/>
            <p:nvPr/>
          </p:nvSpPr>
          <p:spPr>
            <a:xfrm rot="3005078">
              <a:off x="7024625" y="2478576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AB190016-63C8-4339-9478-E38D7ABABA1D}"/>
                </a:ext>
              </a:extLst>
            </p:cNvPr>
            <p:cNvSpPr/>
            <p:nvPr/>
          </p:nvSpPr>
          <p:spPr>
            <a:xfrm rot="3005078">
              <a:off x="6996564" y="2062109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7BE7C3A-F5CD-4822-AA96-7CA7676F4993}"/>
                </a:ext>
              </a:extLst>
            </p:cNvPr>
            <p:cNvSpPr txBox="1"/>
            <p:nvPr/>
          </p:nvSpPr>
          <p:spPr>
            <a:xfrm>
              <a:off x="7506415" y="3793584"/>
              <a:ext cx="20923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x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384EAC0-8CF8-4BC7-AF53-A0C33CF7DDF8}"/>
                </a:ext>
              </a:extLst>
            </p:cNvPr>
            <p:cNvSpPr txBox="1"/>
            <p:nvPr/>
          </p:nvSpPr>
          <p:spPr>
            <a:xfrm>
              <a:off x="4583978" y="1402473"/>
              <a:ext cx="20923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y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67AD1CE-5D99-4D8E-AF61-18E12602A28F}"/>
                </a:ext>
              </a:extLst>
            </p:cNvPr>
            <p:cNvSpPr/>
            <p:nvPr/>
          </p:nvSpPr>
          <p:spPr>
            <a:xfrm rot="3005078">
              <a:off x="6841314" y="2673189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EDB5D86-BAD7-4291-B20A-AA569B023C97}"/>
                </a:ext>
              </a:extLst>
            </p:cNvPr>
            <p:cNvSpPr/>
            <p:nvPr/>
          </p:nvSpPr>
          <p:spPr>
            <a:xfrm>
              <a:off x="5843465" y="2882106"/>
              <a:ext cx="91440" cy="91440"/>
            </a:xfrm>
            <a:custGeom>
              <a:avLst/>
              <a:gdLst>
                <a:gd name="connsiteX0" fmla="*/ 0 w 91440"/>
                <a:gd name="connsiteY0" fmla="*/ 0 h 91440"/>
                <a:gd name="connsiteX1" fmla="*/ 91440 w 91440"/>
                <a:gd name="connsiteY1" fmla="*/ 0 h 91440"/>
                <a:gd name="connsiteX2" fmla="*/ 91440 w 91440"/>
                <a:gd name="connsiteY2" fmla="*/ 91440 h 91440"/>
                <a:gd name="connsiteX3" fmla="*/ 0 w 91440"/>
                <a:gd name="connsiteY3" fmla="*/ 91440 h 91440"/>
                <a:gd name="connsiteX4" fmla="*/ 0 w 91440"/>
                <a:gd name="connsiteY4" fmla="*/ 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0"/>
                  </a:moveTo>
                  <a:cubicBezTo>
                    <a:pt x="37580" y="-6699"/>
                    <a:pt x="54344" y="6892"/>
                    <a:pt x="91440" y="0"/>
                  </a:cubicBezTo>
                  <a:cubicBezTo>
                    <a:pt x="101894" y="24618"/>
                    <a:pt x="85152" y="58486"/>
                    <a:pt x="91440" y="91440"/>
                  </a:cubicBezTo>
                  <a:cubicBezTo>
                    <a:pt x="53342" y="100677"/>
                    <a:pt x="27256" y="83519"/>
                    <a:pt x="0" y="91440"/>
                  </a:cubicBezTo>
                  <a:cubicBezTo>
                    <a:pt x="-10835" y="70512"/>
                    <a:pt x="9196" y="27568"/>
                    <a:pt x="0" y="0"/>
                  </a:cubicBezTo>
                  <a:close/>
                </a:path>
                <a:path w="91440" h="91440" stroke="0" extrusionOk="0">
                  <a:moveTo>
                    <a:pt x="0" y="0"/>
                  </a:moveTo>
                  <a:cubicBezTo>
                    <a:pt x="39362" y="-7634"/>
                    <a:pt x="71680" y="6944"/>
                    <a:pt x="91440" y="0"/>
                  </a:cubicBezTo>
                  <a:cubicBezTo>
                    <a:pt x="92726" y="44992"/>
                    <a:pt x="87560" y="56900"/>
                    <a:pt x="91440" y="91440"/>
                  </a:cubicBezTo>
                  <a:cubicBezTo>
                    <a:pt x="71122" y="100036"/>
                    <a:pt x="40445" y="88802"/>
                    <a:pt x="0" y="91440"/>
                  </a:cubicBezTo>
                  <a:cubicBezTo>
                    <a:pt x="-6608" y="60199"/>
                    <a:pt x="2359" y="39101"/>
                    <a:pt x="0" y="0"/>
                  </a:cubicBezTo>
                  <a:close/>
                </a:path>
              </a:pathLst>
            </a:custGeom>
            <a:solidFill>
              <a:srgbClr val="FFC000"/>
            </a:solidFill>
            <a:ln w="19050"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2898237570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FED31F2-6D1F-4297-B45E-7EBD83309F6B}"/>
                </a:ext>
              </a:extLst>
            </p:cNvPr>
            <p:cNvSpPr/>
            <p:nvPr/>
          </p:nvSpPr>
          <p:spPr>
            <a:xfrm>
              <a:off x="5688671" y="3241460"/>
              <a:ext cx="91440" cy="91440"/>
            </a:xfrm>
            <a:custGeom>
              <a:avLst/>
              <a:gdLst>
                <a:gd name="connsiteX0" fmla="*/ 0 w 91440"/>
                <a:gd name="connsiteY0" fmla="*/ 0 h 91440"/>
                <a:gd name="connsiteX1" fmla="*/ 91440 w 91440"/>
                <a:gd name="connsiteY1" fmla="*/ 0 h 91440"/>
                <a:gd name="connsiteX2" fmla="*/ 91440 w 91440"/>
                <a:gd name="connsiteY2" fmla="*/ 91440 h 91440"/>
                <a:gd name="connsiteX3" fmla="*/ 0 w 91440"/>
                <a:gd name="connsiteY3" fmla="*/ 91440 h 91440"/>
                <a:gd name="connsiteX4" fmla="*/ 0 w 91440"/>
                <a:gd name="connsiteY4" fmla="*/ 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0"/>
                  </a:moveTo>
                  <a:cubicBezTo>
                    <a:pt x="37580" y="-6699"/>
                    <a:pt x="54344" y="6892"/>
                    <a:pt x="91440" y="0"/>
                  </a:cubicBezTo>
                  <a:cubicBezTo>
                    <a:pt x="101894" y="24618"/>
                    <a:pt x="85152" y="58486"/>
                    <a:pt x="91440" y="91440"/>
                  </a:cubicBezTo>
                  <a:cubicBezTo>
                    <a:pt x="53342" y="100677"/>
                    <a:pt x="27256" y="83519"/>
                    <a:pt x="0" y="91440"/>
                  </a:cubicBezTo>
                  <a:cubicBezTo>
                    <a:pt x="-10835" y="70512"/>
                    <a:pt x="9196" y="27568"/>
                    <a:pt x="0" y="0"/>
                  </a:cubicBezTo>
                  <a:close/>
                </a:path>
                <a:path w="91440" h="91440" stroke="0" extrusionOk="0">
                  <a:moveTo>
                    <a:pt x="0" y="0"/>
                  </a:moveTo>
                  <a:cubicBezTo>
                    <a:pt x="39362" y="-7634"/>
                    <a:pt x="71680" y="6944"/>
                    <a:pt x="91440" y="0"/>
                  </a:cubicBezTo>
                  <a:cubicBezTo>
                    <a:pt x="92726" y="44992"/>
                    <a:pt x="87560" y="56900"/>
                    <a:pt x="91440" y="91440"/>
                  </a:cubicBezTo>
                  <a:cubicBezTo>
                    <a:pt x="71122" y="100036"/>
                    <a:pt x="40445" y="88802"/>
                    <a:pt x="0" y="91440"/>
                  </a:cubicBezTo>
                  <a:cubicBezTo>
                    <a:pt x="-6608" y="60199"/>
                    <a:pt x="2359" y="39101"/>
                    <a:pt x="0" y="0"/>
                  </a:cubicBezTo>
                  <a:close/>
                </a:path>
              </a:pathLst>
            </a:custGeom>
            <a:solidFill>
              <a:srgbClr val="FFC000"/>
            </a:solidFill>
            <a:ln w="19050"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2898237570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AB869193-E064-44DA-A67A-A0D5CA10ADC6}"/>
                </a:ext>
              </a:extLst>
            </p:cNvPr>
            <p:cNvSpPr/>
            <p:nvPr/>
          </p:nvSpPr>
          <p:spPr>
            <a:xfrm>
              <a:off x="6154456" y="3215408"/>
              <a:ext cx="91440" cy="91440"/>
            </a:xfrm>
            <a:custGeom>
              <a:avLst/>
              <a:gdLst>
                <a:gd name="connsiteX0" fmla="*/ 0 w 91440"/>
                <a:gd name="connsiteY0" fmla="*/ 0 h 91440"/>
                <a:gd name="connsiteX1" fmla="*/ 91440 w 91440"/>
                <a:gd name="connsiteY1" fmla="*/ 0 h 91440"/>
                <a:gd name="connsiteX2" fmla="*/ 91440 w 91440"/>
                <a:gd name="connsiteY2" fmla="*/ 91440 h 91440"/>
                <a:gd name="connsiteX3" fmla="*/ 0 w 91440"/>
                <a:gd name="connsiteY3" fmla="*/ 91440 h 91440"/>
                <a:gd name="connsiteX4" fmla="*/ 0 w 91440"/>
                <a:gd name="connsiteY4" fmla="*/ 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0"/>
                  </a:moveTo>
                  <a:cubicBezTo>
                    <a:pt x="37580" y="-6699"/>
                    <a:pt x="54344" y="6892"/>
                    <a:pt x="91440" y="0"/>
                  </a:cubicBezTo>
                  <a:cubicBezTo>
                    <a:pt x="101894" y="24618"/>
                    <a:pt x="85152" y="58486"/>
                    <a:pt x="91440" y="91440"/>
                  </a:cubicBezTo>
                  <a:cubicBezTo>
                    <a:pt x="53342" y="100677"/>
                    <a:pt x="27256" y="83519"/>
                    <a:pt x="0" y="91440"/>
                  </a:cubicBezTo>
                  <a:cubicBezTo>
                    <a:pt x="-10835" y="70512"/>
                    <a:pt x="9196" y="27568"/>
                    <a:pt x="0" y="0"/>
                  </a:cubicBezTo>
                  <a:close/>
                </a:path>
                <a:path w="91440" h="91440" stroke="0" extrusionOk="0">
                  <a:moveTo>
                    <a:pt x="0" y="0"/>
                  </a:moveTo>
                  <a:cubicBezTo>
                    <a:pt x="39362" y="-7634"/>
                    <a:pt x="71680" y="6944"/>
                    <a:pt x="91440" y="0"/>
                  </a:cubicBezTo>
                  <a:cubicBezTo>
                    <a:pt x="92726" y="44992"/>
                    <a:pt x="87560" y="56900"/>
                    <a:pt x="91440" y="91440"/>
                  </a:cubicBezTo>
                  <a:cubicBezTo>
                    <a:pt x="71122" y="100036"/>
                    <a:pt x="40445" y="88802"/>
                    <a:pt x="0" y="91440"/>
                  </a:cubicBezTo>
                  <a:cubicBezTo>
                    <a:pt x="-6608" y="60199"/>
                    <a:pt x="2359" y="39101"/>
                    <a:pt x="0" y="0"/>
                  </a:cubicBezTo>
                  <a:close/>
                </a:path>
              </a:pathLst>
            </a:custGeom>
            <a:solidFill>
              <a:srgbClr val="FFC000"/>
            </a:solidFill>
            <a:ln w="19050"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2898237570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D0A3CCB1-0EBD-408C-8C25-0E48D1259B5C}"/>
                </a:ext>
              </a:extLst>
            </p:cNvPr>
            <p:cNvSpPr/>
            <p:nvPr/>
          </p:nvSpPr>
          <p:spPr>
            <a:xfrm>
              <a:off x="6343794" y="2966846"/>
              <a:ext cx="91440" cy="91440"/>
            </a:xfrm>
            <a:custGeom>
              <a:avLst/>
              <a:gdLst>
                <a:gd name="connsiteX0" fmla="*/ 0 w 91440"/>
                <a:gd name="connsiteY0" fmla="*/ 0 h 91440"/>
                <a:gd name="connsiteX1" fmla="*/ 91440 w 91440"/>
                <a:gd name="connsiteY1" fmla="*/ 0 h 91440"/>
                <a:gd name="connsiteX2" fmla="*/ 91440 w 91440"/>
                <a:gd name="connsiteY2" fmla="*/ 91440 h 91440"/>
                <a:gd name="connsiteX3" fmla="*/ 0 w 91440"/>
                <a:gd name="connsiteY3" fmla="*/ 91440 h 91440"/>
                <a:gd name="connsiteX4" fmla="*/ 0 w 91440"/>
                <a:gd name="connsiteY4" fmla="*/ 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0"/>
                  </a:moveTo>
                  <a:cubicBezTo>
                    <a:pt x="37580" y="-6699"/>
                    <a:pt x="54344" y="6892"/>
                    <a:pt x="91440" y="0"/>
                  </a:cubicBezTo>
                  <a:cubicBezTo>
                    <a:pt x="101894" y="24618"/>
                    <a:pt x="85152" y="58486"/>
                    <a:pt x="91440" y="91440"/>
                  </a:cubicBezTo>
                  <a:cubicBezTo>
                    <a:pt x="53342" y="100677"/>
                    <a:pt x="27256" y="83519"/>
                    <a:pt x="0" y="91440"/>
                  </a:cubicBezTo>
                  <a:cubicBezTo>
                    <a:pt x="-10835" y="70512"/>
                    <a:pt x="9196" y="27568"/>
                    <a:pt x="0" y="0"/>
                  </a:cubicBezTo>
                  <a:close/>
                </a:path>
                <a:path w="91440" h="91440" stroke="0" extrusionOk="0">
                  <a:moveTo>
                    <a:pt x="0" y="0"/>
                  </a:moveTo>
                  <a:cubicBezTo>
                    <a:pt x="39362" y="-7634"/>
                    <a:pt x="71680" y="6944"/>
                    <a:pt x="91440" y="0"/>
                  </a:cubicBezTo>
                  <a:cubicBezTo>
                    <a:pt x="92726" y="44992"/>
                    <a:pt x="87560" y="56900"/>
                    <a:pt x="91440" y="91440"/>
                  </a:cubicBezTo>
                  <a:cubicBezTo>
                    <a:pt x="71122" y="100036"/>
                    <a:pt x="40445" y="88802"/>
                    <a:pt x="0" y="91440"/>
                  </a:cubicBezTo>
                  <a:cubicBezTo>
                    <a:pt x="-6608" y="60199"/>
                    <a:pt x="2359" y="39101"/>
                    <a:pt x="0" y="0"/>
                  </a:cubicBezTo>
                  <a:close/>
                </a:path>
              </a:pathLst>
            </a:custGeom>
            <a:solidFill>
              <a:srgbClr val="FFC000"/>
            </a:solidFill>
            <a:ln w="19050"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2898237570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1A4E808-DA65-4483-92CC-6ABE365F4A6E}"/>
                </a:ext>
              </a:extLst>
            </p:cNvPr>
            <p:cNvSpPr/>
            <p:nvPr/>
          </p:nvSpPr>
          <p:spPr>
            <a:xfrm>
              <a:off x="6834541" y="2666750"/>
              <a:ext cx="91440" cy="91440"/>
            </a:xfrm>
            <a:custGeom>
              <a:avLst/>
              <a:gdLst>
                <a:gd name="connsiteX0" fmla="*/ 0 w 91440"/>
                <a:gd name="connsiteY0" fmla="*/ 0 h 91440"/>
                <a:gd name="connsiteX1" fmla="*/ 91440 w 91440"/>
                <a:gd name="connsiteY1" fmla="*/ 0 h 91440"/>
                <a:gd name="connsiteX2" fmla="*/ 91440 w 91440"/>
                <a:gd name="connsiteY2" fmla="*/ 91440 h 91440"/>
                <a:gd name="connsiteX3" fmla="*/ 0 w 91440"/>
                <a:gd name="connsiteY3" fmla="*/ 91440 h 91440"/>
                <a:gd name="connsiteX4" fmla="*/ 0 w 91440"/>
                <a:gd name="connsiteY4" fmla="*/ 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0"/>
                  </a:moveTo>
                  <a:cubicBezTo>
                    <a:pt x="37580" y="-6699"/>
                    <a:pt x="54344" y="6892"/>
                    <a:pt x="91440" y="0"/>
                  </a:cubicBezTo>
                  <a:cubicBezTo>
                    <a:pt x="101894" y="24618"/>
                    <a:pt x="85152" y="58486"/>
                    <a:pt x="91440" y="91440"/>
                  </a:cubicBezTo>
                  <a:cubicBezTo>
                    <a:pt x="53342" y="100677"/>
                    <a:pt x="27256" y="83519"/>
                    <a:pt x="0" y="91440"/>
                  </a:cubicBezTo>
                  <a:cubicBezTo>
                    <a:pt x="-10835" y="70512"/>
                    <a:pt x="9196" y="27568"/>
                    <a:pt x="0" y="0"/>
                  </a:cubicBezTo>
                  <a:close/>
                </a:path>
                <a:path w="91440" h="91440" stroke="0" extrusionOk="0">
                  <a:moveTo>
                    <a:pt x="0" y="0"/>
                  </a:moveTo>
                  <a:cubicBezTo>
                    <a:pt x="39362" y="-7634"/>
                    <a:pt x="71680" y="6944"/>
                    <a:pt x="91440" y="0"/>
                  </a:cubicBezTo>
                  <a:cubicBezTo>
                    <a:pt x="92726" y="44992"/>
                    <a:pt x="87560" y="56900"/>
                    <a:pt x="91440" y="91440"/>
                  </a:cubicBezTo>
                  <a:cubicBezTo>
                    <a:pt x="71122" y="100036"/>
                    <a:pt x="40445" y="88802"/>
                    <a:pt x="0" y="91440"/>
                  </a:cubicBezTo>
                  <a:cubicBezTo>
                    <a:pt x="-6608" y="60199"/>
                    <a:pt x="2359" y="39101"/>
                    <a:pt x="0" y="0"/>
                  </a:cubicBezTo>
                  <a:close/>
                </a:path>
              </a:pathLst>
            </a:custGeom>
            <a:solidFill>
              <a:srgbClr val="FFC000"/>
            </a:solidFill>
            <a:ln w="19050"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2898237570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94E33A5C-F2AE-4FFA-881B-D37558F02BB9}"/>
                </a:ext>
              </a:extLst>
            </p:cNvPr>
            <p:cNvSpPr/>
            <p:nvPr/>
          </p:nvSpPr>
          <p:spPr>
            <a:xfrm>
              <a:off x="7018391" y="2469486"/>
              <a:ext cx="91440" cy="91440"/>
            </a:xfrm>
            <a:custGeom>
              <a:avLst/>
              <a:gdLst>
                <a:gd name="connsiteX0" fmla="*/ 0 w 91440"/>
                <a:gd name="connsiteY0" fmla="*/ 0 h 91440"/>
                <a:gd name="connsiteX1" fmla="*/ 91440 w 91440"/>
                <a:gd name="connsiteY1" fmla="*/ 0 h 91440"/>
                <a:gd name="connsiteX2" fmla="*/ 91440 w 91440"/>
                <a:gd name="connsiteY2" fmla="*/ 91440 h 91440"/>
                <a:gd name="connsiteX3" fmla="*/ 0 w 91440"/>
                <a:gd name="connsiteY3" fmla="*/ 91440 h 91440"/>
                <a:gd name="connsiteX4" fmla="*/ 0 w 91440"/>
                <a:gd name="connsiteY4" fmla="*/ 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0"/>
                  </a:moveTo>
                  <a:cubicBezTo>
                    <a:pt x="37580" y="-6699"/>
                    <a:pt x="54344" y="6892"/>
                    <a:pt x="91440" y="0"/>
                  </a:cubicBezTo>
                  <a:cubicBezTo>
                    <a:pt x="101894" y="24618"/>
                    <a:pt x="85152" y="58486"/>
                    <a:pt x="91440" y="91440"/>
                  </a:cubicBezTo>
                  <a:cubicBezTo>
                    <a:pt x="53342" y="100677"/>
                    <a:pt x="27256" y="83519"/>
                    <a:pt x="0" y="91440"/>
                  </a:cubicBezTo>
                  <a:cubicBezTo>
                    <a:pt x="-10835" y="70512"/>
                    <a:pt x="9196" y="27568"/>
                    <a:pt x="0" y="0"/>
                  </a:cubicBezTo>
                  <a:close/>
                </a:path>
                <a:path w="91440" h="91440" stroke="0" extrusionOk="0">
                  <a:moveTo>
                    <a:pt x="0" y="0"/>
                  </a:moveTo>
                  <a:cubicBezTo>
                    <a:pt x="39362" y="-7634"/>
                    <a:pt x="71680" y="6944"/>
                    <a:pt x="91440" y="0"/>
                  </a:cubicBezTo>
                  <a:cubicBezTo>
                    <a:pt x="92726" y="44992"/>
                    <a:pt x="87560" y="56900"/>
                    <a:pt x="91440" y="91440"/>
                  </a:cubicBezTo>
                  <a:cubicBezTo>
                    <a:pt x="71122" y="100036"/>
                    <a:pt x="40445" y="88802"/>
                    <a:pt x="0" y="91440"/>
                  </a:cubicBezTo>
                  <a:cubicBezTo>
                    <a:pt x="-6608" y="60199"/>
                    <a:pt x="2359" y="39101"/>
                    <a:pt x="0" y="0"/>
                  </a:cubicBezTo>
                  <a:close/>
                </a:path>
              </a:pathLst>
            </a:custGeom>
            <a:solidFill>
              <a:srgbClr val="FFC000"/>
            </a:solidFill>
            <a:ln w="19050"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2898237570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34FC095-70ED-41B4-AE1D-F1F0D73313C9}"/>
                  </a:ext>
                </a:extLst>
              </p:cNvPr>
              <p:cNvSpPr txBox="1"/>
              <p:nvPr/>
            </p:nvSpPr>
            <p:spPr>
              <a:xfrm>
                <a:off x="9141146" y="4786870"/>
                <a:ext cx="2079751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34FC095-70ED-41B4-AE1D-F1F0D7331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1146" y="4786870"/>
                <a:ext cx="2079751" cy="8485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6B385AEB-AE8C-4AB1-A69E-B9C26BA40047}"/>
              </a:ext>
            </a:extLst>
          </p:cNvPr>
          <p:cNvGrpSpPr/>
          <p:nvPr/>
        </p:nvGrpSpPr>
        <p:grpSpPr>
          <a:xfrm>
            <a:off x="8740206" y="1349026"/>
            <a:ext cx="3291840" cy="2813890"/>
            <a:chOff x="8600355" y="1546401"/>
            <a:chExt cx="3291840" cy="2813890"/>
          </a:xfrm>
        </p:grpSpPr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4E9EFF3C-1BA0-4BFD-B3F0-85EA4655759D}"/>
                </a:ext>
              </a:extLst>
            </p:cNvPr>
            <p:cNvCxnSpPr/>
            <p:nvPr/>
          </p:nvCxnSpPr>
          <p:spPr>
            <a:xfrm flipV="1">
              <a:off x="8945846" y="1617091"/>
              <a:ext cx="0" cy="27432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9B2BD755-5489-4925-BB06-8F14F345317C}"/>
                </a:ext>
              </a:extLst>
            </p:cNvPr>
            <p:cNvCxnSpPr>
              <a:cxnSpLocks/>
            </p:cNvCxnSpPr>
            <p:nvPr/>
          </p:nvCxnSpPr>
          <p:spPr>
            <a:xfrm>
              <a:off x="8600355" y="4044765"/>
              <a:ext cx="329184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FF30556E-4A3F-4FDE-88BE-DA5CB6AB475C}"/>
                </a:ext>
              </a:extLst>
            </p:cNvPr>
            <p:cNvSpPr/>
            <p:nvPr/>
          </p:nvSpPr>
          <p:spPr>
            <a:xfrm rot="3005078">
              <a:off x="11366938" y="1667849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FB753C03-E34C-485B-ABD3-9CCD963D8AB3}"/>
                </a:ext>
              </a:extLst>
            </p:cNvPr>
            <p:cNvSpPr/>
            <p:nvPr/>
          </p:nvSpPr>
          <p:spPr>
            <a:xfrm rot="3005078">
              <a:off x="11028604" y="1665531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F1F00E94-D078-4EEC-B7CD-3C5705A93BB9}"/>
                </a:ext>
              </a:extLst>
            </p:cNvPr>
            <p:cNvSpPr/>
            <p:nvPr/>
          </p:nvSpPr>
          <p:spPr>
            <a:xfrm rot="3005078">
              <a:off x="9962566" y="1669066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0D51F13-143A-4654-A7DC-C5C8F607E983}"/>
                </a:ext>
              </a:extLst>
            </p:cNvPr>
            <p:cNvSpPr/>
            <p:nvPr/>
          </p:nvSpPr>
          <p:spPr>
            <a:xfrm rot="3005078">
              <a:off x="10199706" y="1669066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24D2020C-27F2-45F9-A380-2D3AB19EB112}"/>
                </a:ext>
              </a:extLst>
            </p:cNvPr>
            <p:cNvSpPr/>
            <p:nvPr/>
          </p:nvSpPr>
          <p:spPr>
            <a:xfrm rot="3005078">
              <a:off x="10825446" y="1673158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10F9B2B0-2BFB-42DC-9A8F-C4C284B6D8D8}"/>
                </a:ext>
              </a:extLst>
            </p:cNvPr>
            <p:cNvSpPr/>
            <p:nvPr/>
          </p:nvSpPr>
          <p:spPr>
            <a:xfrm rot="3005078">
              <a:off x="10610586" y="1673159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AADDC86B-A3F4-4DF8-B681-AC7C31306ACC}"/>
                </a:ext>
              </a:extLst>
            </p:cNvPr>
            <p:cNvSpPr/>
            <p:nvPr/>
          </p:nvSpPr>
          <p:spPr>
            <a:xfrm rot="3005078">
              <a:off x="11194202" y="1663131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-944" y="20083"/>
                    <a:pt x="19855" y="1112"/>
                    <a:pt x="45720" y="0"/>
                  </a:cubicBezTo>
                  <a:cubicBezTo>
                    <a:pt x="73528" y="2937"/>
                    <a:pt x="93219" y="22289"/>
                    <a:pt x="91440" y="45720"/>
                  </a:cubicBezTo>
                  <a:cubicBezTo>
                    <a:pt x="89334" y="70325"/>
                    <a:pt x="73597" y="94474"/>
                    <a:pt x="45720" y="91440"/>
                  </a:cubicBezTo>
                  <a:cubicBezTo>
                    <a:pt x="19626" y="92581"/>
                    <a:pt x="-1561" y="69538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4087" y="14455"/>
                    <a:pt x="20827" y="560"/>
                    <a:pt x="45720" y="0"/>
                  </a:cubicBezTo>
                  <a:cubicBezTo>
                    <a:pt x="68639" y="-6487"/>
                    <a:pt x="93831" y="21900"/>
                    <a:pt x="91440" y="45720"/>
                  </a:cubicBezTo>
                  <a:cubicBezTo>
                    <a:pt x="91026" y="66456"/>
                    <a:pt x="69405" y="92145"/>
                    <a:pt x="45720" y="91440"/>
                  </a:cubicBezTo>
                  <a:cubicBezTo>
                    <a:pt x="19460" y="86593"/>
                    <a:pt x="1276" y="72809"/>
                    <a:pt x="0" y="4572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6B37102B-CC19-470D-8DD4-43E5864B52F8}"/>
                </a:ext>
              </a:extLst>
            </p:cNvPr>
            <p:cNvSpPr/>
            <p:nvPr/>
          </p:nvSpPr>
          <p:spPr>
            <a:xfrm>
              <a:off x="9383830" y="3844436"/>
              <a:ext cx="91440" cy="91440"/>
            </a:xfrm>
            <a:custGeom>
              <a:avLst/>
              <a:gdLst>
                <a:gd name="connsiteX0" fmla="*/ 0 w 91440"/>
                <a:gd name="connsiteY0" fmla="*/ 0 h 91440"/>
                <a:gd name="connsiteX1" fmla="*/ 91440 w 91440"/>
                <a:gd name="connsiteY1" fmla="*/ 0 h 91440"/>
                <a:gd name="connsiteX2" fmla="*/ 91440 w 91440"/>
                <a:gd name="connsiteY2" fmla="*/ 91440 h 91440"/>
                <a:gd name="connsiteX3" fmla="*/ 0 w 91440"/>
                <a:gd name="connsiteY3" fmla="*/ 91440 h 91440"/>
                <a:gd name="connsiteX4" fmla="*/ 0 w 91440"/>
                <a:gd name="connsiteY4" fmla="*/ 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0"/>
                  </a:moveTo>
                  <a:cubicBezTo>
                    <a:pt x="37580" y="-6699"/>
                    <a:pt x="54344" y="6892"/>
                    <a:pt x="91440" y="0"/>
                  </a:cubicBezTo>
                  <a:cubicBezTo>
                    <a:pt x="101894" y="24618"/>
                    <a:pt x="85152" y="58486"/>
                    <a:pt x="91440" y="91440"/>
                  </a:cubicBezTo>
                  <a:cubicBezTo>
                    <a:pt x="53342" y="100677"/>
                    <a:pt x="27256" y="83519"/>
                    <a:pt x="0" y="91440"/>
                  </a:cubicBezTo>
                  <a:cubicBezTo>
                    <a:pt x="-10835" y="70512"/>
                    <a:pt x="9196" y="27568"/>
                    <a:pt x="0" y="0"/>
                  </a:cubicBezTo>
                  <a:close/>
                </a:path>
                <a:path w="91440" h="91440" stroke="0" extrusionOk="0">
                  <a:moveTo>
                    <a:pt x="0" y="0"/>
                  </a:moveTo>
                  <a:cubicBezTo>
                    <a:pt x="39362" y="-7634"/>
                    <a:pt x="71680" y="6944"/>
                    <a:pt x="91440" y="0"/>
                  </a:cubicBezTo>
                  <a:cubicBezTo>
                    <a:pt x="92726" y="44992"/>
                    <a:pt x="87560" y="56900"/>
                    <a:pt x="91440" y="91440"/>
                  </a:cubicBezTo>
                  <a:cubicBezTo>
                    <a:pt x="71122" y="100036"/>
                    <a:pt x="40445" y="88802"/>
                    <a:pt x="0" y="91440"/>
                  </a:cubicBezTo>
                  <a:cubicBezTo>
                    <a:pt x="-6608" y="60199"/>
                    <a:pt x="2359" y="39101"/>
                    <a:pt x="0" y="0"/>
                  </a:cubicBezTo>
                  <a:close/>
                </a:path>
              </a:pathLst>
            </a:custGeom>
            <a:solidFill>
              <a:srgbClr val="FFC000"/>
            </a:solidFill>
            <a:ln w="19050"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2898237570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65CCD160-B4BC-497C-9ACE-7A7822576363}"/>
                </a:ext>
              </a:extLst>
            </p:cNvPr>
            <p:cNvSpPr/>
            <p:nvPr/>
          </p:nvSpPr>
          <p:spPr>
            <a:xfrm>
              <a:off x="9182000" y="3846376"/>
              <a:ext cx="91440" cy="91440"/>
            </a:xfrm>
            <a:custGeom>
              <a:avLst/>
              <a:gdLst>
                <a:gd name="connsiteX0" fmla="*/ 0 w 91440"/>
                <a:gd name="connsiteY0" fmla="*/ 0 h 91440"/>
                <a:gd name="connsiteX1" fmla="*/ 91440 w 91440"/>
                <a:gd name="connsiteY1" fmla="*/ 0 h 91440"/>
                <a:gd name="connsiteX2" fmla="*/ 91440 w 91440"/>
                <a:gd name="connsiteY2" fmla="*/ 91440 h 91440"/>
                <a:gd name="connsiteX3" fmla="*/ 0 w 91440"/>
                <a:gd name="connsiteY3" fmla="*/ 91440 h 91440"/>
                <a:gd name="connsiteX4" fmla="*/ 0 w 91440"/>
                <a:gd name="connsiteY4" fmla="*/ 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0"/>
                  </a:moveTo>
                  <a:cubicBezTo>
                    <a:pt x="37580" y="-6699"/>
                    <a:pt x="54344" y="6892"/>
                    <a:pt x="91440" y="0"/>
                  </a:cubicBezTo>
                  <a:cubicBezTo>
                    <a:pt x="101894" y="24618"/>
                    <a:pt x="85152" y="58486"/>
                    <a:pt x="91440" y="91440"/>
                  </a:cubicBezTo>
                  <a:cubicBezTo>
                    <a:pt x="53342" y="100677"/>
                    <a:pt x="27256" y="83519"/>
                    <a:pt x="0" y="91440"/>
                  </a:cubicBezTo>
                  <a:cubicBezTo>
                    <a:pt x="-10835" y="70512"/>
                    <a:pt x="9196" y="27568"/>
                    <a:pt x="0" y="0"/>
                  </a:cubicBezTo>
                  <a:close/>
                </a:path>
                <a:path w="91440" h="91440" stroke="0" extrusionOk="0">
                  <a:moveTo>
                    <a:pt x="0" y="0"/>
                  </a:moveTo>
                  <a:cubicBezTo>
                    <a:pt x="39362" y="-7634"/>
                    <a:pt x="71680" y="6944"/>
                    <a:pt x="91440" y="0"/>
                  </a:cubicBezTo>
                  <a:cubicBezTo>
                    <a:pt x="92726" y="44992"/>
                    <a:pt x="87560" y="56900"/>
                    <a:pt x="91440" y="91440"/>
                  </a:cubicBezTo>
                  <a:cubicBezTo>
                    <a:pt x="71122" y="100036"/>
                    <a:pt x="40445" y="88802"/>
                    <a:pt x="0" y="91440"/>
                  </a:cubicBezTo>
                  <a:cubicBezTo>
                    <a:pt x="-6608" y="60199"/>
                    <a:pt x="2359" y="39101"/>
                    <a:pt x="0" y="0"/>
                  </a:cubicBezTo>
                  <a:close/>
                </a:path>
              </a:pathLst>
            </a:custGeom>
            <a:solidFill>
              <a:srgbClr val="FFC000"/>
            </a:solidFill>
            <a:ln w="19050"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2898237570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23362539-6CC2-4A93-B370-4334989C8AD6}"/>
                </a:ext>
              </a:extLst>
            </p:cNvPr>
            <p:cNvSpPr/>
            <p:nvPr/>
          </p:nvSpPr>
          <p:spPr>
            <a:xfrm>
              <a:off x="9602821" y="3834774"/>
              <a:ext cx="91440" cy="91440"/>
            </a:xfrm>
            <a:custGeom>
              <a:avLst/>
              <a:gdLst>
                <a:gd name="connsiteX0" fmla="*/ 0 w 91440"/>
                <a:gd name="connsiteY0" fmla="*/ 0 h 91440"/>
                <a:gd name="connsiteX1" fmla="*/ 91440 w 91440"/>
                <a:gd name="connsiteY1" fmla="*/ 0 h 91440"/>
                <a:gd name="connsiteX2" fmla="*/ 91440 w 91440"/>
                <a:gd name="connsiteY2" fmla="*/ 91440 h 91440"/>
                <a:gd name="connsiteX3" fmla="*/ 0 w 91440"/>
                <a:gd name="connsiteY3" fmla="*/ 91440 h 91440"/>
                <a:gd name="connsiteX4" fmla="*/ 0 w 91440"/>
                <a:gd name="connsiteY4" fmla="*/ 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0"/>
                  </a:moveTo>
                  <a:cubicBezTo>
                    <a:pt x="37580" y="-6699"/>
                    <a:pt x="54344" y="6892"/>
                    <a:pt x="91440" y="0"/>
                  </a:cubicBezTo>
                  <a:cubicBezTo>
                    <a:pt x="101894" y="24618"/>
                    <a:pt x="85152" y="58486"/>
                    <a:pt x="91440" y="91440"/>
                  </a:cubicBezTo>
                  <a:cubicBezTo>
                    <a:pt x="53342" y="100677"/>
                    <a:pt x="27256" y="83519"/>
                    <a:pt x="0" y="91440"/>
                  </a:cubicBezTo>
                  <a:cubicBezTo>
                    <a:pt x="-10835" y="70512"/>
                    <a:pt x="9196" y="27568"/>
                    <a:pt x="0" y="0"/>
                  </a:cubicBezTo>
                  <a:close/>
                </a:path>
                <a:path w="91440" h="91440" stroke="0" extrusionOk="0">
                  <a:moveTo>
                    <a:pt x="0" y="0"/>
                  </a:moveTo>
                  <a:cubicBezTo>
                    <a:pt x="39362" y="-7634"/>
                    <a:pt x="71680" y="6944"/>
                    <a:pt x="91440" y="0"/>
                  </a:cubicBezTo>
                  <a:cubicBezTo>
                    <a:pt x="92726" y="44992"/>
                    <a:pt x="87560" y="56900"/>
                    <a:pt x="91440" y="91440"/>
                  </a:cubicBezTo>
                  <a:cubicBezTo>
                    <a:pt x="71122" y="100036"/>
                    <a:pt x="40445" y="88802"/>
                    <a:pt x="0" y="91440"/>
                  </a:cubicBezTo>
                  <a:cubicBezTo>
                    <a:pt x="-6608" y="60199"/>
                    <a:pt x="2359" y="39101"/>
                    <a:pt x="0" y="0"/>
                  </a:cubicBezTo>
                  <a:close/>
                </a:path>
              </a:pathLst>
            </a:custGeom>
            <a:solidFill>
              <a:srgbClr val="FFC000"/>
            </a:solidFill>
            <a:ln w="19050"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2898237570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98987B80-A957-4D0A-B86D-EADAADB2298B}"/>
                </a:ext>
              </a:extLst>
            </p:cNvPr>
            <p:cNvSpPr/>
            <p:nvPr/>
          </p:nvSpPr>
          <p:spPr>
            <a:xfrm>
              <a:off x="9824184" y="3838820"/>
              <a:ext cx="91440" cy="91440"/>
            </a:xfrm>
            <a:custGeom>
              <a:avLst/>
              <a:gdLst>
                <a:gd name="connsiteX0" fmla="*/ 0 w 91440"/>
                <a:gd name="connsiteY0" fmla="*/ 0 h 91440"/>
                <a:gd name="connsiteX1" fmla="*/ 91440 w 91440"/>
                <a:gd name="connsiteY1" fmla="*/ 0 h 91440"/>
                <a:gd name="connsiteX2" fmla="*/ 91440 w 91440"/>
                <a:gd name="connsiteY2" fmla="*/ 91440 h 91440"/>
                <a:gd name="connsiteX3" fmla="*/ 0 w 91440"/>
                <a:gd name="connsiteY3" fmla="*/ 91440 h 91440"/>
                <a:gd name="connsiteX4" fmla="*/ 0 w 91440"/>
                <a:gd name="connsiteY4" fmla="*/ 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0"/>
                  </a:moveTo>
                  <a:cubicBezTo>
                    <a:pt x="37580" y="-6699"/>
                    <a:pt x="54344" y="6892"/>
                    <a:pt x="91440" y="0"/>
                  </a:cubicBezTo>
                  <a:cubicBezTo>
                    <a:pt x="101894" y="24618"/>
                    <a:pt x="85152" y="58486"/>
                    <a:pt x="91440" y="91440"/>
                  </a:cubicBezTo>
                  <a:cubicBezTo>
                    <a:pt x="53342" y="100677"/>
                    <a:pt x="27256" y="83519"/>
                    <a:pt x="0" y="91440"/>
                  </a:cubicBezTo>
                  <a:cubicBezTo>
                    <a:pt x="-10835" y="70512"/>
                    <a:pt x="9196" y="27568"/>
                    <a:pt x="0" y="0"/>
                  </a:cubicBezTo>
                  <a:close/>
                </a:path>
                <a:path w="91440" h="91440" stroke="0" extrusionOk="0">
                  <a:moveTo>
                    <a:pt x="0" y="0"/>
                  </a:moveTo>
                  <a:cubicBezTo>
                    <a:pt x="39362" y="-7634"/>
                    <a:pt x="71680" y="6944"/>
                    <a:pt x="91440" y="0"/>
                  </a:cubicBezTo>
                  <a:cubicBezTo>
                    <a:pt x="92726" y="44992"/>
                    <a:pt x="87560" y="56900"/>
                    <a:pt x="91440" y="91440"/>
                  </a:cubicBezTo>
                  <a:cubicBezTo>
                    <a:pt x="71122" y="100036"/>
                    <a:pt x="40445" y="88802"/>
                    <a:pt x="0" y="91440"/>
                  </a:cubicBezTo>
                  <a:cubicBezTo>
                    <a:pt x="-6608" y="60199"/>
                    <a:pt x="2359" y="39101"/>
                    <a:pt x="0" y="0"/>
                  </a:cubicBezTo>
                  <a:close/>
                </a:path>
              </a:pathLst>
            </a:custGeom>
            <a:solidFill>
              <a:srgbClr val="FFC000"/>
            </a:solidFill>
            <a:ln w="19050"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2898237570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674D5936-AFF9-4B9F-8AB5-D88C4EDCE4E1}"/>
                </a:ext>
              </a:extLst>
            </p:cNvPr>
            <p:cNvSpPr/>
            <p:nvPr/>
          </p:nvSpPr>
          <p:spPr>
            <a:xfrm>
              <a:off x="10316913" y="3837897"/>
              <a:ext cx="91440" cy="91440"/>
            </a:xfrm>
            <a:custGeom>
              <a:avLst/>
              <a:gdLst>
                <a:gd name="connsiteX0" fmla="*/ 0 w 91440"/>
                <a:gd name="connsiteY0" fmla="*/ 0 h 91440"/>
                <a:gd name="connsiteX1" fmla="*/ 91440 w 91440"/>
                <a:gd name="connsiteY1" fmla="*/ 0 h 91440"/>
                <a:gd name="connsiteX2" fmla="*/ 91440 w 91440"/>
                <a:gd name="connsiteY2" fmla="*/ 91440 h 91440"/>
                <a:gd name="connsiteX3" fmla="*/ 0 w 91440"/>
                <a:gd name="connsiteY3" fmla="*/ 91440 h 91440"/>
                <a:gd name="connsiteX4" fmla="*/ 0 w 91440"/>
                <a:gd name="connsiteY4" fmla="*/ 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0"/>
                  </a:moveTo>
                  <a:cubicBezTo>
                    <a:pt x="37580" y="-6699"/>
                    <a:pt x="54344" y="6892"/>
                    <a:pt x="91440" y="0"/>
                  </a:cubicBezTo>
                  <a:cubicBezTo>
                    <a:pt x="101894" y="24618"/>
                    <a:pt x="85152" y="58486"/>
                    <a:pt x="91440" y="91440"/>
                  </a:cubicBezTo>
                  <a:cubicBezTo>
                    <a:pt x="53342" y="100677"/>
                    <a:pt x="27256" y="83519"/>
                    <a:pt x="0" y="91440"/>
                  </a:cubicBezTo>
                  <a:cubicBezTo>
                    <a:pt x="-10835" y="70512"/>
                    <a:pt x="9196" y="27568"/>
                    <a:pt x="0" y="0"/>
                  </a:cubicBezTo>
                  <a:close/>
                </a:path>
                <a:path w="91440" h="91440" stroke="0" extrusionOk="0">
                  <a:moveTo>
                    <a:pt x="0" y="0"/>
                  </a:moveTo>
                  <a:cubicBezTo>
                    <a:pt x="39362" y="-7634"/>
                    <a:pt x="71680" y="6944"/>
                    <a:pt x="91440" y="0"/>
                  </a:cubicBezTo>
                  <a:cubicBezTo>
                    <a:pt x="92726" y="44992"/>
                    <a:pt x="87560" y="56900"/>
                    <a:pt x="91440" y="91440"/>
                  </a:cubicBezTo>
                  <a:cubicBezTo>
                    <a:pt x="71122" y="100036"/>
                    <a:pt x="40445" y="88802"/>
                    <a:pt x="0" y="91440"/>
                  </a:cubicBezTo>
                  <a:cubicBezTo>
                    <a:pt x="-6608" y="60199"/>
                    <a:pt x="2359" y="39101"/>
                    <a:pt x="0" y="0"/>
                  </a:cubicBezTo>
                  <a:close/>
                </a:path>
              </a:pathLst>
            </a:custGeom>
            <a:solidFill>
              <a:srgbClr val="FFC000"/>
            </a:solidFill>
            <a:ln w="19050"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2898237570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B222C91B-A87F-413C-9D5C-18236F5044C7}"/>
                </a:ext>
              </a:extLst>
            </p:cNvPr>
            <p:cNvSpPr/>
            <p:nvPr/>
          </p:nvSpPr>
          <p:spPr>
            <a:xfrm>
              <a:off x="10500462" y="3834728"/>
              <a:ext cx="91440" cy="91440"/>
            </a:xfrm>
            <a:custGeom>
              <a:avLst/>
              <a:gdLst>
                <a:gd name="connsiteX0" fmla="*/ 0 w 91440"/>
                <a:gd name="connsiteY0" fmla="*/ 0 h 91440"/>
                <a:gd name="connsiteX1" fmla="*/ 91440 w 91440"/>
                <a:gd name="connsiteY1" fmla="*/ 0 h 91440"/>
                <a:gd name="connsiteX2" fmla="*/ 91440 w 91440"/>
                <a:gd name="connsiteY2" fmla="*/ 91440 h 91440"/>
                <a:gd name="connsiteX3" fmla="*/ 0 w 91440"/>
                <a:gd name="connsiteY3" fmla="*/ 91440 h 91440"/>
                <a:gd name="connsiteX4" fmla="*/ 0 w 91440"/>
                <a:gd name="connsiteY4" fmla="*/ 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0"/>
                  </a:moveTo>
                  <a:cubicBezTo>
                    <a:pt x="37580" y="-6699"/>
                    <a:pt x="54344" y="6892"/>
                    <a:pt x="91440" y="0"/>
                  </a:cubicBezTo>
                  <a:cubicBezTo>
                    <a:pt x="101894" y="24618"/>
                    <a:pt x="85152" y="58486"/>
                    <a:pt x="91440" y="91440"/>
                  </a:cubicBezTo>
                  <a:cubicBezTo>
                    <a:pt x="53342" y="100677"/>
                    <a:pt x="27256" y="83519"/>
                    <a:pt x="0" y="91440"/>
                  </a:cubicBezTo>
                  <a:cubicBezTo>
                    <a:pt x="-10835" y="70512"/>
                    <a:pt x="9196" y="27568"/>
                    <a:pt x="0" y="0"/>
                  </a:cubicBezTo>
                  <a:close/>
                </a:path>
                <a:path w="91440" h="91440" stroke="0" extrusionOk="0">
                  <a:moveTo>
                    <a:pt x="0" y="0"/>
                  </a:moveTo>
                  <a:cubicBezTo>
                    <a:pt x="39362" y="-7634"/>
                    <a:pt x="71680" y="6944"/>
                    <a:pt x="91440" y="0"/>
                  </a:cubicBezTo>
                  <a:cubicBezTo>
                    <a:pt x="92726" y="44992"/>
                    <a:pt x="87560" y="56900"/>
                    <a:pt x="91440" y="91440"/>
                  </a:cubicBezTo>
                  <a:cubicBezTo>
                    <a:pt x="71122" y="100036"/>
                    <a:pt x="40445" y="88802"/>
                    <a:pt x="0" y="91440"/>
                  </a:cubicBezTo>
                  <a:cubicBezTo>
                    <a:pt x="-6608" y="60199"/>
                    <a:pt x="2359" y="39101"/>
                    <a:pt x="0" y="0"/>
                  </a:cubicBezTo>
                  <a:close/>
                </a:path>
              </a:pathLst>
            </a:custGeom>
            <a:solidFill>
              <a:srgbClr val="FFC000"/>
            </a:solidFill>
            <a:ln w="19050"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2898237570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4FBA5ED-B721-4EF9-BF79-82113D577F88}"/>
                </a:ext>
              </a:extLst>
            </p:cNvPr>
            <p:cNvSpPr/>
            <p:nvPr/>
          </p:nvSpPr>
          <p:spPr>
            <a:xfrm>
              <a:off x="9189075" y="1788882"/>
              <a:ext cx="2287977" cy="1941050"/>
            </a:xfrm>
            <a:custGeom>
              <a:avLst/>
              <a:gdLst>
                <a:gd name="connsiteX0" fmla="*/ 2287977 w 2287977"/>
                <a:gd name="connsiteY0" fmla="*/ 27009 h 1941050"/>
                <a:gd name="connsiteX1" fmla="*/ 1104540 w 2287977"/>
                <a:gd name="connsiteY1" fmla="*/ 226405 h 1941050"/>
                <a:gd name="connsiteX2" fmla="*/ 966472 w 2287977"/>
                <a:gd name="connsiteY2" fmla="*/ 1686497 h 1941050"/>
                <a:gd name="connsiteX3" fmla="*/ 0 w 2287977"/>
                <a:gd name="connsiteY3" fmla="*/ 1930917 h 194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977" h="1941050" extrusionOk="0">
                  <a:moveTo>
                    <a:pt x="2287977" y="27009"/>
                  </a:moveTo>
                  <a:cubicBezTo>
                    <a:pt x="1819356" y="1840"/>
                    <a:pt x="1296246" y="-103817"/>
                    <a:pt x="1104540" y="226405"/>
                  </a:cubicBezTo>
                  <a:cubicBezTo>
                    <a:pt x="828012" y="506157"/>
                    <a:pt x="1147858" y="1410394"/>
                    <a:pt x="966472" y="1686497"/>
                  </a:cubicBezTo>
                  <a:cubicBezTo>
                    <a:pt x="843536" y="1970995"/>
                    <a:pt x="318079" y="1968404"/>
                    <a:pt x="0" y="193091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207477060">
                    <a:custGeom>
                      <a:avLst/>
                      <a:gdLst>
                        <a:gd name="connsiteX0" fmla="*/ 2240924 w 2240924"/>
                        <a:gd name="connsiteY0" fmla="*/ 27040 h 1943257"/>
                        <a:gd name="connsiteX1" fmla="*/ 1081825 w 2240924"/>
                        <a:gd name="connsiteY1" fmla="*/ 226663 h 1943257"/>
                        <a:gd name="connsiteX2" fmla="*/ 946597 w 2240924"/>
                        <a:gd name="connsiteY2" fmla="*/ 1688415 h 1943257"/>
                        <a:gd name="connsiteX3" fmla="*/ 0 w 2240924"/>
                        <a:gd name="connsiteY3" fmla="*/ 1933113 h 19432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40924" h="1943257">
                          <a:moveTo>
                            <a:pt x="2240924" y="27040"/>
                          </a:moveTo>
                          <a:cubicBezTo>
                            <a:pt x="1769235" y="-11597"/>
                            <a:pt x="1297546" y="-50233"/>
                            <a:pt x="1081825" y="226663"/>
                          </a:cubicBezTo>
                          <a:cubicBezTo>
                            <a:pt x="866104" y="503559"/>
                            <a:pt x="1126901" y="1404007"/>
                            <a:pt x="946597" y="1688415"/>
                          </a:cubicBezTo>
                          <a:cubicBezTo>
                            <a:pt x="766293" y="1972823"/>
                            <a:pt x="383146" y="1952968"/>
                            <a:pt x="0" y="1933113"/>
                          </a:cubicBezTo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6495018-647A-4C68-9B76-39512D518CB4}"/>
                </a:ext>
              </a:extLst>
            </p:cNvPr>
            <p:cNvSpPr txBox="1"/>
            <p:nvPr/>
          </p:nvSpPr>
          <p:spPr>
            <a:xfrm>
              <a:off x="8644503" y="3695782"/>
              <a:ext cx="20923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602608D-DB6A-40A2-ABEC-3B69B2F5202C}"/>
                </a:ext>
              </a:extLst>
            </p:cNvPr>
            <p:cNvSpPr txBox="1"/>
            <p:nvPr/>
          </p:nvSpPr>
          <p:spPr>
            <a:xfrm>
              <a:off x="8643860" y="1546401"/>
              <a:ext cx="20923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C1585DBF-E855-42A7-A1C2-52950B4EF512}"/>
              </a:ext>
            </a:extLst>
          </p:cNvPr>
          <p:cNvSpPr/>
          <p:nvPr/>
        </p:nvSpPr>
        <p:spPr>
          <a:xfrm>
            <a:off x="9284933" y="5816124"/>
            <a:ext cx="2192119" cy="7730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Content Placeholder 2">
            <a:extLst>
              <a:ext uri="{FF2B5EF4-FFF2-40B4-BE49-F238E27FC236}">
                <a16:creationId xmlns:a16="http://schemas.microsoft.com/office/drawing/2014/main" id="{46696B0A-334A-4AE9-8997-77F0488A4652}"/>
              </a:ext>
            </a:extLst>
          </p:cNvPr>
          <p:cNvSpPr txBox="1">
            <a:spLocks/>
          </p:cNvSpPr>
          <p:nvPr/>
        </p:nvSpPr>
        <p:spPr>
          <a:xfrm>
            <a:off x="661176" y="5580717"/>
            <a:ext cx="2139979" cy="761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mic Sans MS" panose="030F0702030302020204" pitchFamily="66" charset="0"/>
                <a:cs typeface="Segoe UI" panose="020B0502040204020203" pitchFamily="34" charset="0"/>
              </a:rPr>
              <a:t>Regression =&gt;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83799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6" grpId="0" build="p"/>
      <p:bldP spid="84" grpId="0"/>
      <p:bldP spid="135" grpId="0"/>
      <p:bldP spid="129" grpId="0"/>
      <p:bldP spid="30" grpId="0" animBg="1"/>
      <p:bldP spid="15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184A0EE3-7A1D-49FD-BFF5-1271B93DC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53036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  <a:cs typeface="Segoe UI" panose="020B0502040204020203" pitchFamily="34" charset="0"/>
              </a:rPr>
              <a:t>Conceptually</a:t>
            </a:r>
          </a:p>
        </p:txBody>
      </p: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AA9CD47C-26EB-40BC-9CC4-5BDDF159B598}"/>
              </a:ext>
            </a:extLst>
          </p:cNvPr>
          <p:cNvGrpSpPr/>
          <p:nvPr/>
        </p:nvGrpSpPr>
        <p:grpSpPr>
          <a:xfrm>
            <a:off x="1622737" y="1647049"/>
            <a:ext cx="9382380" cy="3918639"/>
            <a:chOff x="1622737" y="1647049"/>
            <a:chExt cx="9382380" cy="3918639"/>
          </a:xfrm>
        </p:grpSpPr>
        <p:pic>
          <p:nvPicPr>
            <p:cNvPr id="199" name="Picture 198">
              <a:extLst>
                <a:ext uri="{FF2B5EF4-FFF2-40B4-BE49-F238E27FC236}">
                  <a16:creationId xmlns:a16="http://schemas.microsoft.com/office/drawing/2014/main" id="{34805E5A-595F-42AE-9AED-740AC2992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67480" y="3173407"/>
              <a:ext cx="914399" cy="505659"/>
            </a:xfrm>
            <a:prstGeom prst="rect">
              <a:avLst/>
            </a:prstGeom>
          </p:spPr>
        </p:pic>
        <p:pic>
          <p:nvPicPr>
            <p:cNvPr id="198" name="Picture 197">
              <a:extLst>
                <a:ext uri="{FF2B5EF4-FFF2-40B4-BE49-F238E27FC236}">
                  <a16:creationId xmlns:a16="http://schemas.microsoft.com/office/drawing/2014/main" id="{CEA186D9-3824-4932-8A8A-7AB34E312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77490" y="3145564"/>
              <a:ext cx="948594" cy="560533"/>
            </a:xfrm>
            <a:prstGeom prst="rect">
              <a:avLst/>
            </a:prstGeom>
          </p:spPr>
        </p:pic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5A4A215F-90E4-4966-85C9-674DB1F3B6E9}"/>
                </a:ext>
              </a:extLst>
            </p:cNvPr>
            <p:cNvSpPr/>
            <p:nvPr/>
          </p:nvSpPr>
          <p:spPr>
            <a:xfrm>
              <a:off x="1622737" y="1886755"/>
              <a:ext cx="457200" cy="457200"/>
            </a:xfrm>
            <a:custGeom>
              <a:avLst/>
              <a:gdLst>
                <a:gd name="connsiteX0" fmla="*/ 0 w 457200"/>
                <a:gd name="connsiteY0" fmla="*/ 228600 h 457200"/>
                <a:gd name="connsiteX1" fmla="*/ 228600 w 457200"/>
                <a:gd name="connsiteY1" fmla="*/ 0 h 457200"/>
                <a:gd name="connsiteX2" fmla="*/ 457200 w 457200"/>
                <a:gd name="connsiteY2" fmla="*/ 228600 h 457200"/>
                <a:gd name="connsiteX3" fmla="*/ 228600 w 457200"/>
                <a:gd name="connsiteY3" fmla="*/ 457200 h 457200"/>
                <a:gd name="connsiteX4" fmla="*/ 0 w 457200"/>
                <a:gd name="connsiteY4" fmla="*/ 2286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" h="457200" extrusionOk="0">
                  <a:moveTo>
                    <a:pt x="0" y="228600"/>
                  </a:moveTo>
                  <a:cubicBezTo>
                    <a:pt x="-15421" y="84214"/>
                    <a:pt x="110436" y="-2936"/>
                    <a:pt x="228600" y="0"/>
                  </a:cubicBezTo>
                  <a:cubicBezTo>
                    <a:pt x="353066" y="1004"/>
                    <a:pt x="465037" y="100009"/>
                    <a:pt x="457200" y="228600"/>
                  </a:cubicBezTo>
                  <a:cubicBezTo>
                    <a:pt x="452529" y="345540"/>
                    <a:pt x="348462" y="477082"/>
                    <a:pt x="228600" y="457200"/>
                  </a:cubicBezTo>
                  <a:cubicBezTo>
                    <a:pt x="112213" y="443591"/>
                    <a:pt x="1709" y="354711"/>
                    <a:pt x="0" y="228600"/>
                  </a:cubicBezTo>
                  <a:close/>
                </a:path>
              </a:pathLst>
            </a:custGeom>
            <a:noFill/>
            <a:ln w="19050">
              <a:solidFill>
                <a:schemeClr val="accent4"/>
              </a:solidFill>
              <a:extLst>
                <a:ext uri="{C807C97D-BFC1-408E-A445-0C87EB9F89A2}">
                  <ask:lineSketchStyleProps xmlns:ask="http://schemas.microsoft.com/office/drawing/2018/sketchyshapes" sd="879248734">
                    <a:prstGeom prst="flowChartConnector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F1D0F305-AC7D-4044-9C04-64B27A361F7F}"/>
                </a:ext>
              </a:extLst>
            </p:cNvPr>
            <p:cNvSpPr/>
            <p:nvPr/>
          </p:nvSpPr>
          <p:spPr>
            <a:xfrm>
              <a:off x="1622737" y="2781836"/>
              <a:ext cx="457200" cy="457200"/>
            </a:xfrm>
            <a:custGeom>
              <a:avLst/>
              <a:gdLst>
                <a:gd name="connsiteX0" fmla="*/ 0 w 457200"/>
                <a:gd name="connsiteY0" fmla="*/ 228600 h 457200"/>
                <a:gd name="connsiteX1" fmla="*/ 228600 w 457200"/>
                <a:gd name="connsiteY1" fmla="*/ 0 h 457200"/>
                <a:gd name="connsiteX2" fmla="*/ 457200 w 457200"/>
                <a:gd name="connsiteY2" fmla="*/ 228600 h 457200"/>
                <a:gd name="connsiteX3" fmla="*/ 228600 w 457200"/>
                <a:gd name="connsiteY3" fmla="*/ 457200 h 457200"/>
                <a:gd name="connsiteX4" fmla="*/ 0 w 457200"/>
                <a:gd name="connsiteY4" fmla="*/ 2286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" h="457200" extrusionOk="0">
                  <a:moveTo>
                    <a:pt x="0" y="228600"/>
                  </a:moveTo>
                  <a:cubicBezTo>
                    <a:pt x="-15421" y="84214"/>
                    <a:pt x="110436" y="-2936"/>
                    <a:pt x="228600" y="0"/>
                  </a:cubicBezTo>
                  <a:cubicBezTo>
                    <a:pt x="353066" y="1004"/>
                    <a:pt x="465037" y="100009"/>
                    <a:pt x="457200" y="228600"/>
                  </a:cubicBezTo>
                  <a:cubicBezTo>
                    <a:pt x="452529" y="345540"/>
                    <a:pt x="348462" y="477082"/>
                    <a:pt x="228600" y="457200"/>
                  </a:cubicBezTo>
                  <a:cubicBezTo>
                    <a:pt x="112213" y="443591"/>
                    <a:pt x="1709" y="354711"/>
                    <a:pt x="0" y="228600"/>
                  </a:cubicBezTo>
                  <a:close/>
                </a:path>
              </a:pathLst>
            </a:custGeom>
            <a:noFill/>
            <a:ln w="19050">
              <a:extLst>
                <a:ext uri="{C807C97D-BFC1-408E-A445-0C87EB9F89A2}">
                  <ask:lineSketchStyleProps xmlns:ask="http://schemas.microsoft.com/office/drawing/2018/sketchyshapes" sd="879248734">
                    <a:prstGeom prst="flowChartConnector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8E94833D-FA36-40E8-A854-789D85C6C28C}"/>
                </a:ext>
              </a:extLst>
            </p:cNvPr>
            <p:cNvSpPr/>
            <p:nvPr/>
          </p:nvSpPr>
          <p:spPr>
            <a:xfrm>
              <a:off x="1622737" y="3447246"/>
              <a:ext cx="457200" cy="457200"/>
            </a:xfrm>
            <a:custGeom>
              <a:avLst/>
              <a:gdLst>
                <a:gd name="connsiteX0" fmla="*/ 0 w 457200"/>
                <a:gd name="connsiteY0" fmla="*/ 228600 h 457200"/>
                <a:gd name="connsiteX1" fmla="*/ 228600 w 457200"/>
                <a:gd name="connsiteY1" fmla="*/ 0 h 457200"/>
                <a:gd name="connsiteX2" fmla="*/ 457200 w 457200"/>
                <a:gd name="connsiteY2" fmla="*/ 228600 h 457200"/>
                <a:gd name="connsiteX3" fmla="*/ 228600 w 457200"/>
                <a:gd name="connsiteY3" fmla="*/ 457200 h 457200"/>
                <a:gd name="connsiteX4" fmla="*/ 0 w 457200"/>
                <a:gd name="connsiteY4" fmla="*/ 2286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" h="457200" extrusionOk="0">
                  <a:moveTo>
                    <a:pt x="0" y="228600"/>
                  </a:moveTo>
                  <a:cubicBezTo>
                    <a:pt x="-15421" y="84214"/>
                    <a:pt x="110436" y="-2936"/>
                    <a:pt x="228600" y="0"/>
                  </a:cubicBezTo>
                  <a:cubicBezTo>
                    <a:pt x="353066" y="1004"/>
                    <a:pt x="465037" y="100009"/>
                    <a:pt x="457200" y="228600"/>
                  </a:cubicBezTo>
                  <a:cubicBezTo>
                    <a:pt x="452529" y="345540"/>
                    <a:pt x="348462" y="477082"/>
                    <a:pt x="228600" y="457200"/>
                  </a:cubicBezTo>
                  <a:cubicBezTo>
                    <a:pt x="112213" y="443591"/>
                    <a:pt x="1709" y="354711"/>
                    <a:pt x="0" y="228600"/>
                  </a:cubicBezTo>
                  <a:close/>
                </a:path>
              </a:pathLst>
            </a:custGeom>
            <a:noFill/>
            <a:ln w="19050">
              <a:extLst>
                <a:ext uri="{C807C97D-BFC1-408E-A445-0C87EB9F89A2}">
                  <ask:lineSketchStyleProps xmlns:ask="http://schemas.microsoft.com/office/drawing/2018/sketchyshapes" sd="879248734">
                    <a:prstGeom prst="flowChartConnector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97A91175-48FE-482B-B72D-EF86BC3FFDF9}"/>
                </a:ext>
              </a:extLst>
            </p:cNvPr>
            <p:cNvSpPr/>
            <p:nvPr/>
          </p:nvSpPr>
          <p:spPr>
            <a:xfrm>
              <a:off x="1622737" y="4285446"/>
              <a:ext cx="457200" cy="457200"/>
            </a:xfrm>
            <a:custGeom>
              <a:avLst/>
              <a:gdLst>
                <a:gd name="connsiteX0" fmla="*/ 0 w 457200"/>
                <a:gd name="connsiteY0" fmla="*/ 228600 h 457200"/>
                <a:gd name="connsiteX1" fmla="*/ 228600 w 457200"/>
                <a:gd name="connsiteY1" fmla="*/ 0 h 457200"/>
                <a:gd name="connsiteX2" fmla="*/ 457200 w 457200"/>
                <a:gd name="connsiteY2" fmla="*/ 228600 h 457200"/>
                <a:gd name="connsiteX3" fmla="*/ 228600 w 457200"/>
                <a:gd name="connsiteY3" fmla="*/ 457200 h 457200"/>
                <a:gd name="connsiteX4" fmla="*/ 0 w 457200"/>
                <a:gd name="connsiteY4" fmla="*/ 2286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" h="457200" extrusionOk="0">
                  <a:moveTo>
                    <a:pt x="0" y="228600"/>
                  </a:moveTo>
                  <a:cubicBezTo>
                    <a:pt x="-15421" y="84214"/>
                    <a:pt x="110436" y="-2936"/>
                    <a:pt x="228600" y="0"/>
                  </a:cubicBezTo>
                  <a:cubicBezTo>
                    <a:pt x="353066" y="1004"/>
                    <a:pt x="465037" y="100009"/>
                    <a:pt x="457200" y="228600"/>
                  </a:cubicBezTo>
                  <a:cubicBezTo>
                    <a:pt x="452529" y="345540"/>
                    <a:pt x="348462" y="477082"/>
                    <a:pt x="228600" y="457200"/>
                  </a:cubicBezTo>
                  <a:cubicBezTo>
                    <a:pt x="112213" y="443591"/>
                    <a:pt x="1709" y="354711"/>
                    <a:pt x="0" y="228600"/>
                  </a:cubicBezTo>
                  <a:close/>
                </a:path>
              </a:pathLst>
            </a:custGeom>
            <a:noFill/>
            <a:ln w="19050">
              <a:extLst>
                <a:ext uri="{C807C97D-BFC1-408E-A445-0C87EB9F89A2}">
                  <ask:lineSketchStyleProps xmlns:ask="http://schemas.microsoft.com/office/drawing/2018/sketchyshapes" sd="879248734">
                    <a:prstGeom prst="flowChartConnector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257714B8-1F45-44BC-B9B7-5EFBF9EB988B}"/>
                </a:ext>
              </a:extLst>
            </p:cNvPr>
            <p:cNvSpPr/>
            <p:nvPr/>
          </p:nvSpPr>
          <p:spPr>
            <a:xfrm>
              <a:off x="2869841" y="1886755"/>
              <a:ext cx="457200" cy="457200"/>
            </a:xfrm>
            <a:custGeom>
              <a:avLst/>
              <a:gdLst>
                <a:gd name="connsiteX0" fmla="*/ 0 w 457200"/>
                <a:gd name="connsiteY0" fmla="*/ 228600 h 457200"/>
                <a:gd name="connsiteX1" fmla="*/ 228600 w 457200"/>
                <a:gd name="connsiteY1" fmla="*/ 0 h 457200"/>
                <a:gd name="connsiteX2" fmla="*/ 457200 w 457200"/>
                <a:gd name="connsiteY2" fmla="*/ 228600 h 457200"/>
                <a:gd name="connsiteX3" fmla="*/ 228600 w 457200"/>
                <a:gd name="connsiteY3" fmla="*/ 457200 h 457200"/>
                <a:gd name="connsiteX4" fmla="*/ 0 w 457200"/>
                <a:gd name="connsiteY4" fmla="*/ 2286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" h="457200" extrusionOk="0">
                  <a:moveTo>
                    <a:pt x="0" y="228600"/>
                  </a:moveTo>
                  <a:cubicBezTo>
                    <a:pt x="-15421" y="84214"/>
                    <a:pt x="110436" y="-2936"/>
                    <a:pt x="228600" y="0"/>
                  </a:cubicBezTo>
                  <a:cubicBezTo>
                    <a:pt x="353066" y="1004"/>
                    <a:pt x="465037" y="100009"/>
                    <a:pt x="457200" y="228600"/>
                  </a:cubicBezTo>
                  <a:cubicBezTo>
                    <a:pt x="452529" y="345540"/>
                    <a:pt x="348462" y="477082"/>
                    <a:pt x="228600" y="457200"/>
                  </a:cubicBezTo>
                  <a:cubicBezTo>
                    <a:pt x="112213" y="443591"/>
                    <a:pt x="1709" y="354711"/>
                    <a:pt x="0" y="228600"/>
                  </a:cubicBezTo>
                  <a:close/>
                </a:path>
              </a:pathLst>
            </a:custGeom>
            <a:noFill/>
            <a:ln w="19050">
              <a:solidFill>
                <a:schemeClr val="accent4"/>
              </a:solidFill>
              <a:extLst>
                <a:ext uri="{C807C97D-BFC1-408E-A445-0C87EB9F89A2}">
                  <ask:lineSketchStyleProps xmlns:ask="http://schemas.microsoft.com/office/drawing/2018/sketchyshapes" sd="879248734">
                    <a:prstGeom prst="flowChartConnector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9A49136F-D7AC-4329-B900-072FE4DB4734}"/>
                </a:ext>
              </a:extLst>
            </p:cNvPr>
            <p:cNvSpPr/>
            <p:nvPr/>
          </p:nvSpPr>
          <p:spPr>
            <a:xfrm>
              <a:off x="2889159" y="2781836"/>
              <a:ext cx="457200" cy="457200"/>
            </a:xfrm>
            <a:custGeom>
              <a:avLst/>
              <a:gdLst>
                <a:gd name="connsiteX0" fmla="*/ 0 w 457200"/>
                <a:gd name="connsiteY0" fmla="*/ 228600 h 457200"/>
                <a:gd name="connsiteX1" fmla="*/ 228600 w 457200"/>
                <a:gd name="connsiteY1" fmla="*/ 0 h 457200"/>
                <a:gd name="connsiteX2" fmla="*/ 457200 w 457200"/>
                <a:gd name="connsiteY2" fmla="*/ 228600 h 457200"/>
                <a:gd name="connsiteX3" fmla="*/ 228600 w 457200"/>
                <a:gd name="connsiteY3" fmla="*/ 457200 h 457200"/>
                <a:gd name="connsiteX4" fmla="*/ 0 w 457200"/>
                <a:gd name="connsiteY4" fmla="*/ 2286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" h="457200" extrusionOk="0">
                  <a:moveTo>
                    <a:pt x="0" y="228600"/>
                  </a:moveTo>
                  <a:cubicBezTo>
                    <a:pt x="-15421" y="84214"/>
                    <a:pt x="110436" y="-2936"/>
                    <a:pt x="228600" y="0"/>
                  </a:cubicBezTo>
                  <a:cubicBezTo>
                    <a:pt x="353066" y="1004"/>
                    <a:pt x="465037" y="100009"/>
                    <a:pt x="457200" y="228600"/>
                  </a:cubicBezTo>
                  <a:cubicBezTo>
                    <a:pt x="452529" y="345540"/>
                    <a:pt x="348462" y="477082"/>
                    <a:pt x="228600" y="457200"/>
                  </a:cubicBezTo>
                  <a:cubicBezTo>
                    <a:pt x="112213" y="443591"/>
                    <a:pt x="1709" y="354711"/>
                    <a:pt x="0" y="228600"/>
                  </a:cubicBezTo>
                  <a:close/>
                </a:path>
              </a:pathLst>
            </a:custGeom>
            <a:noFill/>
            <a:ln w="19050">
              <a:extLst>
                <a:ext uri="{C807C97D-BFC1-408E-A445-0C87EB9F89A2}">
                  <ask:lineSketchStyleProps xmlns:ask="http://schemas.microsoft.com/office/drawing/2018/sketchyshapes" sd="879248734">
                    <a:prstGeom prst="flowChartConnector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9F1D5B32-4447-43F4-AD0C-FEEF292797EA}"/>
                </a:ext>
              </a:extLst>
            </p:cNvPr>
            <p:cNvSpPr/>
            <p:nvPr/>
          </p:nvSpPr>
          <p:spPr>
            <a:xfrm>
              <a:off x="2869841" y="3447246"/>
              <a:ext cx="457200" cy="457200"/>
            </a:xfrm>
            <a:custGeom>
              <a:avLst/>
              <a:gdLst>
                <a:gd name="connsiteX0" fmla="*/ 0 w 457200"/>
                <a:gd name="connsiteY0" fmla="*/ 228600 h 457200"/>
                <a:gd name="connsiteX1" fmla="*/ 228600 w 457200"/>
                <a:gd name="connsiteY1" fmla="*/ 0 h 457200"/>
                <a:gd name="connsiteX2" fmla="*/ 457200 w 457200"/>
                <a:gd name="connsiteY2" fmla="*/ 228600 h 457200"/>
                <a:gd name="connsiteX3" fmla="*/ 228600 w 457200"/>
                <a:gd name="connsiteY3" fmla="*/ 457200 h 457200"/>
                <a:gd name="connsiteX4" fmla="*/ 0 w 457200"/>
                <a:gd name="connsiteY4" fmla="*/ 2286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" h="457200" extrusionOk="0">
                  <a:moveTo>
                    <a:pt x="0" y="228600"/>
                  </a:moveTo>
                  <a:cubicBezTo>
                    <a:pt x="-15421" y="84214"/>
                    <a:pt x="110436" y="-2936"/>
                    <a:pt x="228600" y="0"/>
                  </a:cubicBezTo>
                  <a:cubicBezTo>
                    <a:pt x="353066" y="1004"/>
                    <a:pt x="465037" y="100009"/>
                    <a:pt x="457200" y="228600"/>
                  </a:cubicBezTo>
                  <a:cubicBezTo>
                    <a:pt x="452529" y="345540"/>
                    <a:pt x="348462" y="477082"/>
                    <a:pt x="228600" y="457200"/>
                  </a:cubicBezTo>
                  <a:cubicBezTo>
                    <a:pt x="112213" y="443591"/>
                    <a:pt x="1709" y="354711"/>
                    <a:pt x="0" y="228600"/>
                  </a:cubicBezTo>
                  <a:close/>
                </a:path>
              </a:pathLst>
            </a:custGeom>
            <a:noFill/>
            <a:ln w="19050">
              <a:extLst>
                <a:ext uri="{C807C97D-BFC1-408E-A445-0C87EB9F89A2}">
                  <ask:lineSketchStyleProps xmlns:ask="http://schemas.microsoft.com/office/drawing/2018/sketchyshapes" sd="879248734">
                    <a:prstGeom prst="flowChartConnector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4354192C-B648-45C8-B81F-FB044EDA11D9}"/>
                </a:ext>
              </a:extLst>
            </p:cNvPr>
            <p:cNvSpPr/>
            <p:nvPr/>
          </p:nvSpPr>
          <p:spPr>
            <a:xfrm>
              <a:off x="2869841" y="4285446"/>
              <a:ext cx="457200" cy="457200"/>
            </a:xfrm>
            <a:custGeom>
              <a:avLst/>
              <a:gdLst>
                <a:gd name="connsiteX0" fmla="*/ 0 w 457200"/>
                <a:gd name="connsiteY0" fmla="*/ 228600 h 457200"/>
                <a:gd name="connsiteX1" fmla="*/ 228600 w 457200"/>
                <a:gd name="connsiteY1" fmla="*/ 0 h 457200"/>
                <a:gd name="connsiteX2" fmla="*/ 457200 w 457200"/>
                <a:gd name="connsiteY2" fmla="*/ 228600 h 457200"/>
                <a:gd name="connsiteX3" fmla="*/ 228600 w 457200"/>
                <a:gd name="connsiteY3" fmla="*/ 457200 h 457200"/>
                <a:gd name="connsiteX4" fmla="*/ 0 w 457200"/>
                <a:gd name="connsiteY4" fmla="*/ 2286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" h="457200" extrusionOk="0">
                  <a:moveTo>
                    <a:pt x="0" y="228600"/>
                  </a:moveTo>
                  <a:cubicBezTo>
                    <a:pt x="-15421" y="84214"/>
                    <a:pt x="110436" y="-2936"/>
                    <a:pt x="228600" y="0"/>
                  </a:cubicBezTo>
                  <a:cubicBezTo>
                    <a:pt x="353066" y="1004"/>
                    <a:pt x="465037" y="100009"/>
                    <a:pt x="457200" y="228600"/>
                  </a:cubicBezTo>
                  <a:cubicBezTo>
                    <a:pt x="452529" y="345540"/>
                    <a:pt x="348462" y="477082"/>
                    <a:pt x="228600" y="457200"/>
                  </a:cubicBezTo>
                  <a:cubicBezTo>
                    <a:pt x="112213" y="443591"/>
                    <a:pt x="1709" y="354711"/>
                    <a:pt x="0" y="228600"/>
                  </a:cubicBezTo>
                  <a:close/>
                </a:path>
              </a:pathLst>
            </a:custGeom>
            <a:noFill/>
            <a:ln w="19050">
              <a:extLst>
                <a:ext uri="{C807C97D-BFC1-408E-A445-0C87EB9F89A2}">
                  <ask:lineSketchStyleProps xmlns:ask="http://schemas.microsoft.com/office/drawing/2018/sketchyshapes" sd="879248734">
                    <a:prstGeom prst="flowChartConnector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38DC4DF0-A245-41CC-A9CF-5FAA8297B200}"/>
                </a:ext>
              </a:extLst>
            </p:cNvPr>
            <p:cNvSpPr/>
            <p:nvPr/>
          </p:nvSpPr>
          <p:spPr>
            <a:xfrm>
              <a:off x="4593463" y="2971800"/>
              <a:ext cx="914400" cy="914400"/>
            </a:xfrm>
            <a:custGeom>
              <a:avLst/>
              <a:gdLst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914400" extrusionOk="0">
                  <a:moveTo>
                    <a:pt x="0" y="457200"/>
                  </a:moveTo>
                  <a:cubicBezTo>
                    <a:pt x="-27885" y="171904"/>
                    <a:pt x="209032" y="-1575"/>
                    <a:pt x="457200" y="0"/>
                  </a:cubicBezTo>
                  <a:cubicBezTo>
                    <a:pt x="698050" y="6548"/>
                    <a:pt x="919899" y="203054"/>
                    <a:pt x="914400" y="457200"/>
                  </a:cubicBezTo>
                  <a:cubicBezTo>
                    <a:pt x="910609" y="702147"/>
                    <a:pt x="704780" y="929724"/>
                    <a:pt x="457200" y="914400"/>
                  </a:cubicBezTo>
                  <a:cubicBezTo>
                    <a:pt x="211738" y="904684"/>
                    <a:pt x="46440" y="705883"/>
                    <a:pt x="0" y="457200"/>
                  </a:cubicBezTo>
                  <a:close/>
                </a:path>
              </a:pathLst>
            </a:custGeom>
            <a:noFill/>
            <a:ln w="19050">
              <a:extLst>
                <a:ext uri="{C807C97D-BFC1-408E-A445-0C87EB9F89A2}">
                  <ask:lineSketchStyleProps xmlns:ask="http://schemas.microsoft.com/office/drawing/2018/sketchyshapes" sd="879248734">
                    <a:prstGeom prst="flowChartConnector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25AE0EE5-6EE8-45C0-B61D-EECAE678D2DB}"/>
                </a:ext>
              </a:extLst>
            </p:cNvPr>
            <p:cNvSpPr/>
            <p:nvPr/>
          </p:nvSpPr>
          <p:spPr>
            <a:xfrm>
              <a:off x="6555345" y="2971800"/>
              <a:ext cx="914400" cy="914400"/>
            </a:xfrm>
            <a:custGeom>
              <a:avLst/>
              <a:gdLst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914400" extrusionOk="0">
                  <a:moveTo>
                    <a:pt x="0" y="457200"/>
                  </a:moveTo>
                  <a:cubicBezTo>
                    <a:pt x="-27885" y="171904"/>
                    <a:pt x="209032" y="-1575"/>
                    <a:pt x="457200" y="0"/>
                  </a:cubicBezTo>
                  <a:cubicBezTo>
                    <a:pt x="698050" y="6548"/>
                    <a:pt x="919899" y="203054"/>
                    <a:pt x="914400" y="457200"/>
                  </a:cubicBezTo>
                  <a:cubicBezTo>
                    <a:pt x="910609" y="702147"/>
                    <a:pt x="704780" y="929724"/>
                    <a:pt x="457200" y="914400"/>
                  </a:cubicBezTo>
                  <a:cubicBezTo>
                    <a:pt x="211738" y="904684"/>
                    <a:pt x="46440" y="705883"/>
                    <a:pt x="0" y="457200"/>
                  </a:cubicBezTo>
                  <a:close/>
                </a:path>
              </a:pathLst>
            </a:custGeom>
            <a:noFill/>
            <a:ln w="19050">
              <a:extLst>
                <a:ext uri="{C807C97D-BFC1-408E-A445-0C87EB9F89A2}">
                  <ask:lineSketchStyleProps xmlns:ask="http://schemas.microsoft.com/office/drawing/2018/sketchyshapes" sd="879248734">
                    <a:prstGeom prst="flowChartConnector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3E84BB26-92DE-40A5-9321-218CCABEC501}"/>
                </a:ext>
              </a:extLst>
            </p:cNvPr>
            <p:cNvSpPr/>
            <p:nvPr/>
          </p:nvSpPr>
          <p:spPr>
            <a:xfrm>
              <a:off x="8667480" y="2971800"/>
              <a:ext cx="914400" cy="914400"/>
            </a:xfrm>
            <a:custGeom>
              <a:avLst/>
              <a:gdLst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914400" extrusionOk="0">
                  <a:moveTo>
                    <a:pt x="0" y="457200"/>
                  </a:moveTo>
                  <a:cubicBezTo>
                    <a:pt x="-27885" y="171904"/>
                    <a:pt x="209032" y="-1575"/>
                    <a:pt x="457200" y="0"/>
                  </a:cubicBezTo>
                  <a:cubicBezTo>
                    <a:pt x="698050" y="6548"/>
                    <a:pt x="919899" y="203054"/>
                    <a:pt x="914400" y="457200"/>
                  </a:cubicBezTo>
                  <a:cubicBezTo>
                    <a:pt x="910609" y="702147"/>
                    <a:pt x="704780" y="929724"/>
                    <a:pt x="457200" y="914400"/>
                  </a:cubicBezTo>
                  <a:cubicBezTo>
                    <a:pt x="211738" y="904684"/>
                    <a:pt x="46440" y="705883"/>
                    <a:pt x="0" y="457200"/>
                  </a:cubicBezTo>
                  <a:close/>
                </a:path>
              </a:pathLst>
            </a:custGeom>
            <a:noFill/>
            <a:ln w="19050">
              <a:extLst>
                <a:ext uri="{C807C97D-BFC1-408E-A445-0C87EB9F89A2}">
                  <ask:lineSketchStyleProps xmlns:ask="http://schemas.microsoft.com/office/drawing/2018/sketchyshapes" sd="879248734">
                    <a:prstGeom prst="flowChartConnector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453EA6A-16BF-4DC2-99C8-AB5FE94FE63B}"/>
                </a:ext>
              </a:extLst>
            </p:cNvPr>
            <p:cNvCxnSpPr>
              <a:cxnSpLocks/>
              <a:stCxn id="23" idx="6"/>
              <a:endCxn id="33" idx="2"/>
            </p:cNvCxnSpPr>
            <p:nvPr/>
          </p:nvCxnSpPr>
          <p:spPr>
            <a:xfrm>
              <a:off x="2079937" y="2115355"/>
              <a:ext cx="789904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17E8419-46BE-48B9-B446-8EF044072D0F}"/>
                </a:ext>
              </a:extLst>
            </p:cNvPr>
            <p:cNvCxnSpPr>
              <a:cxnSpLocks/>
              <a:stCxn id="26" idx="6"/>
              <a:endCxn id="36" idx="2"/>
            </p:cNvCxnSpPr>
            <p:nvPr/>
          </p:nvCxnSpPr>
          <p:spPr>
            <a:xfrm>
              <a:off x="2079937" y="4514046"/>
              <a:ext cx="78990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BBD5347-2980-40CF-B587-5AEB93AB2BB3}"/>
                </a:ext>
              </a:extLst>
            </p:cNvPr>
            <p:cNvCxnSpPr>
              <a:cxnSpLocks/>
              <a:stCxn id="25" idx="6"/>
              <a:endCxn id="35" idx="2"/>
            </p:cNvCxnSpPr>
            <p:nvPr/>
          </p:nvCxnSpPr>
          <p:spPr>
            <a:xfrm>
              <a:off x="2079937" y="3675846"/>
              <a:ext cx="78990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C650399-FB32-42A4-9A6F-C8B1432346E7}"/>
                </a:ext>
              </a:extLst>
            </p:cNvPr>
            <p:cNvCxnSpPr>
              <a:cxnSpLocks/>
              <a:stCxn id="24" idx="6"/>
              <a:endCxn id="34" idx="2"/>
            </p:cNvCxnSpPr>
            <p:nvPr/>
          </p:nvCxnSpPr>
          <p:spPr>
            <a:xfrm>
              <a:off x="2079937" y="3010436"/>
              <a:ext cx="809222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7907E03-A86D-4D68-BAF9-446FADB4B8F9}"/>
                </a:ext>
              </a:extLst>
            </p:cNvPr>
            <p:cNvCxnSpPr>
              <a:cxnSpLocks/>
              <a:stCxn id="33" idx="6"/>
              <a:endCxn id="41" idx="2"/>
            </p:cNvCxnSpPr>
            <p:nvPr/>
          </p:nvCxnSpPr>
          <p:spPr>
            <a:xfrm>
              <a:off x="3327041" y="2115355"/>
              <a:ext cx="1266422" cy="1313645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1332083-C844-419F-874A-FADFA906629E}"/>
                </a:ext>
              </a:extLst>
            </p:cNvPr>
            <p:cNvCxnSpPr>
              <a:cxnSpLocks/>
              <a:stCxn id="34" idx="6"/>
              <a:endCxn id="41" idx="2"/>
            </p:cNvCxnSpPr>
            <p:nvPr/>
          </p:nvCxnSpPr>
          <p:spPr>
            <a:xfrm>
              <a:off x="3346359" y="3010436"/>
              <a:ext cx="1247104" cy="41856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677B40B-568E-4FEC-BCB9-54344D0FA31E}"/>
                </a:ext>
              </a:extLst>
            </p:cNvPr>
            <p:cNvCxnSpPr>
              <a:cxnSpLocks/>
              <a:stCxn id="35" idx="6"/>
              <a:endCxn id="41" idx="2"/>
            </p:cNvCxnSpPr>
            <p:nvPr/>
          </p:nvCxnSpPr>
          <p:spPr>
            <a:xfrm flipV="1">
              <a:off x="3327041" y="3429000"/>
              <a:ext cx="1266422" cy="24684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1A1088B-B687-4197-A91B-B75000317710}"/>
                </a:ext>
              </a:extLst>
            </p:cNvPr>
            <p:cNvCxnSpPr>
              <a:cxnSpLocks/>
              <a:stCxn id="36" idx="6"/>
              <a:endCxn id="41" idx="2"/>
            </p:cNvCxnSpPr>
            <p:nvPr/>
          </p:nvCxnSpPr>
          <p:spPr>
            <a:xfrm flipV="1">
              <a:off x="3327041" y="3429000"/>
              <a:ext cx="1266422" cy="108504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B9E388E-2625-4C29-B5BB-7554841190E5}"/>
                </a:ext>
              </a:extLst>
            </p:cNvPr>
            <p:cNvCxnSpPr>
              <a:cxnSpLocks/>
              <a:stCxn id="41" idx="6"/>
              <a:endCxn id="42" idx="2"/>
            </p:cNvCxnSpPr>
            <p:nvPr/>
          </p:nvCxnSpPr>
          <p:spPr>
            <a:xfrm>
              <a:off x="5507863" y="3429000"/>
              <a:ext cx="1047482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FB55A36-7EE8-41AA-8FA7-4B8CB073FF21}"/>
                </a:ext>
              </a:extLst>
            </p:cNvPr>
            <p:cNvCxnSpPr>
              <a:cxnSpLocks/>
              <a:stCxn id="42" idx="6"/>
              <a:endCxn id="43" idx="2"/>
            </p:cNvCxnSpPr>
            <p:nvPr/>
          </p:nvCxnSpPr>
          <p:spPr>
            <a:xfrm>
              <a:off x="7469745" y="3429000"/>
              <a:ext cx="1197735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65CBFF0A-A2F5-4657-937A-1E19AB5C3BE9}"/>
                </a:ext>
              </a:extLst>
            </p:cNvPr>
            <p:cNvCxnSpPr>
              <a:stCxn id="43" idx="6"/>
            </p:cNvCxnSpPr>
            <p:nvPr/>
          </p:nvCxnSpPr>
          <p:spPr>
            <a:xfrm>
              <a:off x="9581880" y="3429000"/>
              <a:ext cx="52159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A174DC9-93A5-40F2-B8FC-E7C3110785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2460" y="2485623"/>
              <a:ext cx="0" cy="96162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DDC4D89F-4693-4EA6-8870-41862C0A2F60}"/>
                </a:ext>
              </a:extLst>
            </p:cNvPr>
            <p:cNvCxnSpPr>
              <a:cxnSpLocks/>
              <a:endCxn id="162" idx="3"/>
            </p:cNvCxnSpPr>
            <p:nvPr/>
          </p:nvCxnSpPr>
          <p:spPr>
            <a:xfrm flipH="1">
              <a:off x="7229874" y="2472745"/>
              <a:ext cx="792586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00DFA9E7-693C-496E-AC23-A8D501D506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8286" y="2435787"/>
              <a:ext cx="218941" cy="20042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3C13B145-947F-4D4A-87AC-E8CE38E29287}"/>
                </a:ext>
              </a:extLst>
            </p:cNvPr>
            <p:cNvSpPr/>
            <p:nvPr/>
          </p:nvSpPr>
          <p:spPr>
            <a:xfrm>
              <a:off x="6300447" y="2311759"/>
              <a:ext cx="929427" cy="321972"/>
            </a:xfrm>
            <a:custGeom>
              <a:avLst/>
              <a:gdLst>
                <a:gd name="connsiteX0" fmla="*/ 0 w 929427"/>
                <a:gd name="connsiteY0" fmla="*/ 0 h 321972"/>
                <a:gd name="connsiteX1" fmla="*/ 929427 w 929427"/>
                <a:gd name="connsiteY1" fmla="*/ 0 h 321972"/>
                <a:gd name="connsiteX2" fmla="*/ 929427 w 929427"/>
                <a:gd name="connsiteY2" fmla="*/ 321972 h 321972"/>
                <a:gd name="connsiteX3" fmla="*/ 0 w 929427"/>
                <a:gd name="connsiteY3" fmla="*/ 321972 h 321972"/>
                <a:gd name="connsiteX4" fmla="*/ 0 w 929427"/>
                <a:gd name="connsiteY4" fmla="*/ 0 h 321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427" h="321972" extrusionOk="0">
                  <a:moveTo>
                    <a:pt x="0" y="0"/>
                  </a:moveTo>
                  <a:cubicBezTo>
                    <a:pt x="154996" y="63797"/>
                    <a:pt x="534055" y="-44676"/>
                    <a:pt x="929427" y="0"/>
                  </a:cubicBezTo>
                  <a:cubicBezTo>
                    <a:pt x="957760" y="57152"/>
                    <a:pt x="901175" y="252118"/>
                    <a:pt x="929427" y="321972"/>
                  </a:cubicBezTo>
                  <a:cubicBezTo>
                    <a:pt x="791443" y="361067"/>
                    <a:pt x="387911" y="286175"/>
                    <a:pt x="0" y="321972"/>
                  </a:cubicBezTo>
                  <a:cubicBezTo>
                    <a:pt x="-20204" y="285957"/>
                    <a:pt x="12364" y="130077"/>
                    <a:pt x="0" y="0"/>
                  </a:cubicBezTo>
                  <a:close/>
                </a:path>
              </a:pathLst>
            </a:custGeom>
            <a:noFill/>
            <a:ln w="19050"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535EE883-9B9F-4698-89AA-BC0CD8241C67}"/>
                </a:ext>
              </a:extLst>
            </p:cNvPr>
            <p:cNvCxnSpPr>
              <a:cxnSpLocks/>
              <a:endCxn id="162" idx="1"/>
            </p:cNvCxnSpPr>
            <p:nvPr/>
          </p:nvCxnSpPr>
          <p:spPr>
            <a:xfrm>
              <a:off x="4707227" y="2438268"/>
              <a:ext cx="159322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E438470E-2551-46AC-8A4D-A621B844A19B}"/>
                    </a:ext>
                  </a:extLst>
                </p:cNvPr>
                <p:cNvSpPr txBox="1"/>
                <p:nvPr/>
              </p:nvSpPr>
              <p:spPr>
                <a:xfrm>
                  <a:off x="1722946" y="2841248"/>
                  <a:ext cx="27610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E438470E-2551-46AC-8A4D-A621B844A1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2946" y="2841248"/>
                  <a:ext cx="276101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3333" r="-6667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15F54C25-5C5A-47AF-9DC7-792D65D51EEA}"/>
                    </a:ext>
                  </a:extLst>
                </p:cNvPr>
                <p:cNvSpPr txBox="1"/>
                <p:nvPr/>
              </p:nvSpPr>
              <p:spPr>
                <a:xfrm>
                  <a:off x="1732207" y="1976855"/>
                  <a:ext cx="18114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15F54C25-5C5A-47AF-9DC7-792D65D51E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2207" y="1976855"/>
                  <a:ext cx="181140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0000" r="-3000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7C739145-3C7C-418D-89A3-D902D2DB1CBC}"/>
                    </a:ext>
                  </a:extLst>
                </p:cNvPr>
                <p:cNvSpPr txBox="1"/>
                <p:nvPr/>
              </p:nvSpPr>
              <p:spPr>
                <a:xfrm>
                  <a:off x="1722946" y="3499247"/>
                  <a:ext cx="2814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7C739145-3C7C-418D-89A3-D902D2DB1C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2946" y="3499247"/>
                  <a:ext cx="281423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3043" r="-65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FC4CBC0D-A2BE-4D20-95AD-B897E4E141F0}"/>
                    </a:ext>
                  </a:extLst>
                </p:cNvPr>
                <p:cNvSpPr txBox="1"/>
                <p:nvPr/>
              </p:nvSpPr>
              <p:spPr>
                <a:xfrm>
                  <a:off x="1732207" y="4375546"/>
                  <a:ext cx="29552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FC4CBC0D-A2BE-4D20-95AD-B897E4E141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2207" y="4375546"/>
                  <a:ext cx="295529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0204" r="-4082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001D387B-F63D-4A0C-8DC4-8187F175A1AF}"/>
                    </a:ext>
                  </a:extLst>
                </p:cNvPr>
                <p:cNvSpPr txBox="1"/>
                <p:nvPr/>
              </p:nvSpPr>
              <p:spPr>
                <a:xfrm>
                  <a:off x="2991388" y="2841248"/>
                  <a:ext cx="317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001D387B-F63D-4A0C-8DC4-8187F175A1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1388" y="2841248"/>
                  <a:ext cx="317138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1538" r="-5769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D85F8601-812F-483D-8E6F-C0A15E20881D}"/>
                    </a:ext>
                  </a:extLst>
                </p:cNvPr>
                <p:cNvSpPr txBox="1"/>
                <p:nvPr/>
              </p:nvSpPr>
              <p:spPr>
                <a:xfrm>
                  <a:off x="2962679" y="3537345"/>
                  <a:ext cx="32246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D85F8601-812F-483D-8E6F-C0A15E2088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2679" y="3537345"/>
                  <a:ext cx="322461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9434" r="-9434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9583A1B9-9EFF-423B-B850-35177ADBFC39}"/>
                    </a:ext>
                  </a:extLst>
                </p:cNvPr>
                <p:cNvSpPr txBox="1"/>
                <p:nvPr/>
              </p:nvSpPr>
              <p:spPr>
                <a:xfrm>
                  <a:off x="2955563" y="4378715"/>
                  <a:ext cx="32957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9583A1B9-9EFF-423B-B850-35177ADBFC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5563" y="4378715"/>
                  <a:ext cx="329577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1111" r="-1852" b="-1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DF83D22D-1DC9-48E3-B1C8-6412A7B589C8}"/>
                    </a:ext>
                  </a:extLst>
                </p:cNvPr>
                <p:cNvSpPr txBox="1"/>
                <p:nvPr/>
              </p:nvSpPr>
              <p:spPr>
                <a:xfrm>
                  <a:off x="2962679" y="1971923"/>
                  <a:ext cx="32246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DF83D22D-1DC9-48E3-B1C8-6412A7B589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2679" y="1971923"/>
                  <a:ext cx="322461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9434" r="-9434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4B597167-ED42-4873-9EC2-28119C8FDC99}"/>
                    </a:ext>
                  </a:extLst>
                </p:cNvPr>
                <p:cNvSpPr txBox="1"/>
                <p:nvPr/>
              </p:nvSpPr>
              <p:spPr>
                <a:xfrm>
                  <a:off x="4707227" y="3145564"/>
                  <a:ext cx="761491" cy="5883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pt-BR" sz="14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sz="140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ctrlPr>
                                  <a:rPr lang="pt-BR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pt-B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4B597167-ED42-4873-9EC2-28119C8FDC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7227" y="3145564"/>
                  <a:ext cx="761491" cy="58836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17A0C7C4-5DAF-4EA9-923E-ADEC1E891726}"/>
                    </a:ext>
                  </a:extLst>
                </p:cNvPr>
                <p:cNvSpPr txBox="1"/>
                <p:nvPr/>
              </p:nvSpPr>
              <p:spPr>
                <a:xfrm>
                  <a:off x="4635364" y="4221786"/>
                  <a:ext cx="820738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𝑖𝑛𝑒𝑎𝑟</m:t>
                        </m:r>
                      </m:oMath>
                    </m:oMathPara>
                  </a14:m>
                  <a:endParaRPr lang="en-US" b="0" dirty="0"/>
                </a:p>
                <a:p>
                  <a:r>
                    <a:rPr lang="en-US" i="1" dirty="0">
                      <a:latin typeface="Cambria Math" panose="02040503050406030204" pitchFamily="18" charset="0"/>
                    </a:rPr>
                    <a:t>function</a:t>
                  </a:r>
                </a:p>
              </p:txBody>
            </p:sp>
          </mc:Choice>
          <mc:Fallback xmlns=""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17A0C7C4-5DAF-4EA9-923E-ADEC1E8917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5364" y="4221786"/>
                  <a:ext cx="820738" cy="553998"/>
                </a:xfrm>
                <a:prstGeom prst="rect">
                  <a:avLst/>
                </a:prstGeom>
                <a:blipFill>
                  <a:blip r:embed="rId14"/>
                  <a:stretch>
                    <a:fillRect l="-17037" r="-18519" b="-2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E9D49224-F3C8-4DF4-BBA8-B1E1C9495107}"/>
                    </a:ext>
                  </a:extLst>
                </p:cNvPr>
                <p:cNvSpPr txBox="1"/>
                <p:nvPr/>
              </p:nvSpPr>
              <p:spPr>
                <a:xfrm>
                  <a:off x="4593463" y="5011690"/>
                  <a:ext cx="128317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𝑛𝑡𝑔𝑒𝑟𝑎𝑡𝑖𝑜𝑛</m:t>
                        </m:r>
                      </m:oMath>
                    </m:oMathPara>
                  </a14:m>
                  <a:endParaRPr lang="en-US" b="0" dirty="0"/>
                </a:p>
                <a:p>
                  <a:r>
                    <a:rPr lang="en-US" i="1" dirty="0">
                      <a:latin typeface="Cambria Math" panose="02040503050406030204" pitchFamily="18" charset="0"/>
                    </a:rPr>
                    <a:t>function</a:t>
                  </a:r>
                </a:p>
              </p:txBody>
            </p:sp>
          </mc:Choice>
          <mc:Fallback xmlns="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E9D49224-F3C8-4DF4-BBA8-B1E1C94951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3463" y="5011690"/>
                  <a:ext cx="1283172" cy="553998"/>
                </a:xfrm>
                <a:prstGeom prst="rect">
                  <a:avLst/>
                </a:prstGeom>
                <a:blipFill>
                  <a:blip r:embed="rId15"/>
                  <a:stretch>
                    <a:fillRect l="-11429" t="-1099" r="-6190" b="-241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1D9A0BDF-5F2A-419E-B058-5402D1A9A6AB}"/>
                    </a:ext>
                  </a:extLst>
                </p:cNvPr>
                <p:cNvSpPr txBox="1"/>
                <p:nvPr/>
              </p:nvSpPr>
              <p:spPr>
                <a:xfrm>
                  <a:off x="6602176" y="4231394"/>
                  <a:ext cx="921021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𝑖𝑔𝑚𝑜𝑖𝑑</m:t>
                        </m:r>
                      </m:oMath>
                    </m:oMathPara>
                  </a14:m>
                  <a:endParaRPr lang="en-US" b="0" dirty="0"/>
                </a:p>
                <a:p>
                  <a:r>
                    <a:rPr lang="en-US" i="1" dirty="0">
                      <a:latin typeface="Cambria Math" panose="02040503050406030204" pitchFamily="18" charset="0"/>
                    </a:rPr>
                    <a:t>function</a:t>
                  </a:r>
                </a:p>
              </p:txBody>
            </p:sp>
          </mc:Choice>
          <mc:Fallback xmlns="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1D9A0BDF-5F2A-419E-B058-5402D1A9A6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2176" y="4231394"/>
                  <a:ext cx="921021" cy="553998"/>
                </a:xfrm>
                <a:prstGeom prst="rect">
                  <a:avLst/>
                </a:prstGeom>
                <a:blipFill>
                  <a:blip r:embed="rId16"/>
                  <a:stretch>
                    <a:fillRect l="-15232" t="-1099" r="-8609" b="-241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71756322-EABA-462D-8CC3-D87886BB335B}"/>
                    </a:ext>
                  </a:extLst>
                </p:cNvPr>
                <p:cNvSpPr txBox="1"/>
                <p:nvPr/>
              </p:nvSpPr>
              <p:spPr>
                <a:xfrm>
                  <a:off x="6576598" y="5011690"/>
                  <a:ext cx="1148520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𝑐𝑡𝑖𝑣𝑎𝑡𝑖𝑜𝑛</m:t>
                        </m:r>
                      </m:oMath>
                    </m:oMathPara>
                  </a14:m>
                  <a:endParaRPr lang="en-US" b="0" dirty="0"/>
                </a:p>
                <a:p>
                  <a:r>
                    <a:rPr lang="en-US" i="1" dirty="0">
                      <a:latin typeface="Cambria Math" panose="02040503050406030204" pitchFamily="18" charset="0"/>
                    </a:rPr>
                    <a:t>function</a:t>
                  </a:r>
                </a:p>
              </p:txBody>
            </p:sp>
          </mc:Choice>
          <mc:Fallback xmlns="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71756322-EABA-462D-8CC3-D87886BB33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6598" y="5011690"/>
                  <a:ext cx="1148520" cy="553998"/>
                </a:xfrm>
                <a:prstGeom prst="rect">
                  <a:avLst/>
                </a:prstGeom>
                <a:blipFill>
                  <a:blip r:embed="rId17"/>
                  <a:stretch>
                    <a:fillRect l="-12766" r="-4787" b="-241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3D8796EC-EF87-4D3C-BA67-972F9008C6E0}"/>
                    </a:ext>
                  </a:extLst>
                </p:cNvPr>
                <p:cNvSpPr txBox="1"/>
                <p:nvPr/>
              </p:nvSpPr>
              <p:spPr>
                <a:xfrm>
                  <a:off x="8667480" y="4221786"/>
                  <a:ext cx="1010341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𝑠𝑡𝑒𝑝</m:t>
                        </m:r>
                      </m:oMath>
                    </m:oMathPara>
                  </a14:m>
                  <a:endParaRPr lang="en-US" b="0" dirty="0"/>
                </a:p>
                <a:p>
                  <a:r>
                    <a:rPr lang="en-US" i="1" dirty="0">
                      <a:latin typeface="Cambria Math" panose="02040503050406030204" pitchFamily="18" charset="0"/>
                    </a:rPr>
                    <a:t>function</a:t>
                  </a:r>
                </a:p>
              </p:txBody>
            </p:sp>
          </mc:Choice>
          <mc:Fallback xmlns="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3D8796EC-EF87-4D3C-BA67-972F9008C6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7480" y="4221786"/>
                  <a:ext cx="1010341" cy="553998"/>
                </a:xfrm>
                <a:prstGeom prst="rect">
                  <a:avLst/>
                </a:prstGeom>
                <a:blipFill>
                  <a:blip r:embed="rId18"/>
                  <a:stretch>
                    <a:fillRect l="-14458" r="-6627" b="-2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836A641A-117C-4809-8A2E-90196918FE41}"/>
                    </a:ext>
                  </a:extLst>
                </p:cNvPr>
                <p:cNvSpPr txBox="1"/>
                <p:nvPr/>
              </p:nvSpPr>
              <p:spPr>
                <a:xfrm>
                  <a:off x="6435131" y="2321682"/>
                  <a:ext cx="65107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𝑟𝑟𝑜𝑟</m:t>
                        </m:r>
                      </m:oMath>
                    </m:oMathPara>
                  </a14:m>
                  <a:endParaRPr 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836A641A-117C-4809-8A2E-90196918FE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5131" y="2321682"/>
                  <a:ext cx="651076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8491" r="-5660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TextBox 200">
                  <a:extLst>
                    <a:ext uri="{FF2B5EF4-FFF2-40B4-BE49-F238E27FC236}">
                      <a16:creationId xmlns:a16="http://schemas.microsoft.com/office/drawing/2014/main" id="{48D713D0-29BC-4CD3-8242-263D1252311D}"/>
                    </a:ext>
                  </a:extLst>
                </p:cNvPr>
                <p:cNvSpPr txBox="1"/>
                <p:nvPr/>
              </p:nvSpPr>
              <p:spPr>
                <a:xfrm>
                  <a:off x="10247666" y="3301247"/>
                  <a:ext cx="7574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𝑢𝑡𝑝𝑢𝑡</m:t>
                        </m:r>
                      </m:oMath>
                    </m:oMathPara>
                  </a14:m>
                  <a:endParaRPr 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1" name="TextBox 200">
                  <a:extLst>
                    <a:ext uri="{FF2B5EF4-FFF2-40B4-BE49-F238E27FC236}">
                      <a16:creationId xmlns:a16="http://schemas.microsoft.com/office/drawing/2014/main" id="{48D713D0-29BC-4CD3-8242-263D125231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7666" y="3301247"/>
                  <a:ext cx="757451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4032" r="-10484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90290BFB-DA5D-4951-8F9D-4C8FF1284CB8}"/>
                    </a:ext>
                  </a:extLst>
                </p:cNvPr>
                <p:cNvSpPr txBox="1"/>
                <p:nvPr/>
              </p:nvSpPr>
              <p:spPr>
                <a:xfrm>
                  <a:off x="6300158" y="1647049"/>
                  <a:ext cx="820738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𝑜𝑠𝑠</m:t>
                        </m:r>
                      </m:oMath>
                    </m:oMathPara>
                  </a14:m>
                  <a:endParaRPr lang="en-US" b="0" dirty="0"/>
                </a:p>
                <a:p>
                  <a:r>
                    <a:rPr lang="en-US" i="1" dirty="0">
                      <a:latin typeface="Cambria Math" panose="02040503050406030204" pitchFamily="18" charset="0"/>
                    </a:rPr>
                    <a:t>function</a:t>
                  </a:r>
                </a:p>
              </p:txBody>
            </p:sp>
          </mc:Choice>
          <mc:Fallback xmlns="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90290BFB-DA5D-4951-8F9D-4C8FF1284C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0158" y="1647049"/>
                  <a:ext cx="820738" cy="553998"/>
                </a:xfrm>
                <a:prstGeom prst="rect">
                  <a:avLst/>
                </a:prstGeom>
                <a:blipFill>
                  <a:blip r:embed="rId21"/>
                  <a:stretch>
                    <a:fillRect l="-17037" r="-18519" b="-241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05" name="Graphic 204" descr="Right pointing backhand index">
            <a:extLst>
              <a:ext uri="{FF2B5EF4-FFF2-40B4-BE49-F238E27FC236}">
                <a16:creationId xmlns:a16="http://schemas.microsoft.com/office/drawing/2014/main" id="{0DE3BE8B-D83E-478D-96CD-1E03F95D95F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flipH="1">
            <a:off x="7411604" y="1498734"/>
            <a:ext cx="907592" cy="79390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7174" name="Picture 6" descr="Art Class Clip Art - Art Class Images">
            <a:extLst>
              <a:ext uri="{FF2B5EF4-FFF2-40B4-BE49-F238E27FC236}">
                <a16:creationId xmlns:a16="http://schemas.microsoft.com/office/drawing/2014/main" id="{CD0E7FCF-750E-432E-B59E-98C4246EB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6391" y="153030"/>
            <a:ext cx="1349236" cy="149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91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184A0EE3-7A1D-49FD-BFF5-1271B93DC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53036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  <a:cs typeface="Segoe UI" panose="020B0502040204020203" pitchFamily="34" charset="0"/>
              </a:rPr>
              <a:t>Entropy</a:t>
            </a:r>
          </a:p>
        </p:txBody>
      </p:sp>
      <p:pic>
        <p:nvPicPr>
          <p:cNvPr id="8196" name="Picture 4" descr="Welcome Kindergarten St Nd Rd Th Th Grade Poppin Patt Welcome Clip ">
            <a:extLst>
              <a:ext uri="{FF2B5EF4-FFF2-40B4-BE49-F238E27FC236}">
                <a16:creationId xmlns:a16="http://schemas.microsoft.com/office/drawing/2014/main" id="{4EB9CAFD-7BDF-47D6-BB7A-313C4B86D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9497" y="206061"/>
            <a:ext cx="1475227" cy="179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EADDD77C-4842-40D2-8C8D-7C8239A3C0FA}"/>
              </a:ext>
            </a:extLst>
          </p:cNvPr>
          <p:cNvSpPr txBox="1"/>
          <p:nvPr/>
        </p:nvSpPr>
        <p:spPr>
          <a:xfrm>
            <a:off x="69222" y="764138"/>
            <a:ext cx="92808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</a:rPr>
              <a:t>average level of "</a:t>
            </a:r>
            <a:r>
              <a:rPr lang="en-US" sz="1600" i="0" dirty="0">
                <a:solidFill>
                  <a:srgbClr val="52565A"/>
                </a:solidFill>
                <a:effectLst/>
                <a:latin typeface="arial" panose="020B0604020202020204" pitchFamily="34" charset="0"/>
              </a:rPr>
              <a:t>information</a:t>
            </a:r>
            <a:r>
              <a:rPr lang="en-US" sz="16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</a:rPr>
              <a:t>", "surprise", or "uncertainty" inherent in the variable's possible outcomes</a:t>
            </a:r>
            <a:endParaRPr lang="en-US" sz="1600" dirty="0"/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46B216DA-7707-4703-B253-624214D10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36" y="1335633"/>
            <a:ext cx="4023882" cy="286232"/>
          </a:xfr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latin typeface="Comic Sans MS" panose="030F0702030302020204" pitchFamily="66" charset="0"/>
                <a:cs typeface="Segoe UI" panose="020B0502040204020203" pitchFamily="34" charset="0"/>
              </a:rPr>
              <a:t>X = The sun will rise from the east tomorrow</a:t>
            </a:r>
          </a:p>
        </p:txBody>
      </p:sp>
      <p:pic>
        <p:nvPicPr>
          <p:cNvPr id="4" name="Graphic 3" descr="Cloud">
            <a:extLst>
              <a:ext uri="{FF2B5EF4-FFF2-40B4-BE49-F238E27FC236}">
                <a16:creationId xmlns:a16="http://schemas.microsoft.com/office/drawing/2014/main" id="{22AE0D2C-A8DA-4513-8B9A-E19A10E302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82225" y="4641383"/>
            <a:ext cx="685800" cy="685800"/>
          </a:xfrm>
          <a:prstGeom prst="rect">
            <a:avLst/>
          </a:prstGeom>
        </p:spPr>
      </p:pic>
      <p:pic>
        <p:nvPicPr>
          <p:cNvPr id="6" name="Graphic 5" descr="Fog">
            <a:extLst>
              <a:ext uri="{FF2B5EF4-FFF2-40B4-BE49-F238E27FC236}">
                <a16:creationId xmlns:a16="http://schemas.microsoft.com/office/drawing/2014/main" id="{F439F0F5-C846-4A84-80A8-5AC1E1B1F0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65077" y="4661453"/>
            <a:ext cx="685800" cy="685800"/>
          </a:xfrm>
          <a:prstGeom prst="rect">
            <a:avLst/>
          </a:prstGeom>
        </p:spPr>
      </p:pic>
      <p:pic>
        <p:nvPicPr>
          <p:cNvPr id="8" name="Graphic 7" descr="Rain">
            <a:extLst>
              <a:ext uri="{FF2B5EF4-FFF2-40B4-BE49-F238E27FC236}">
                <a16:creationId xmlns:a16="http://schemas.microsoft.com/office/drawing/2014/main" id="{5868F13B-2667-4F08-A12C-6168C16B70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7976" y="2101427"/>
            <a:ext cx="685800" cy="685800"/>
          </a:xfrm>
          <a:prstGeom prst="rect">
            <a:avLst/>
          </a:prstGeom>
        </p:spPr>
      </p:pic>
      <p:pic>
        <p:nvPicPr>
          <p:cNvPr id="10" name="Graphic 9" descr="Partial sun">
            <a:extLst>
              <a:ext uri="{FF2B5EF4-FFF2-40B4-BE49-F238E27FC236}">
                <a16:creationId xmlns:a16="http://schemas.microsoft.com/office/drawing/2014/main" id="{609B943C-C8CE-485E-A33A-0FFA59A475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10200" y="4641383"/>
            <a:ext cx="685800" cy="685800"/>
          </a:xfrm>
          <a:prstGeom prst="rect">
            <a:avLst/>
          </a:prstGeom>
        </p:spPr>
      </p:pic>
      <p:pic>
        <p:nvPicPr>
          <p:cNvPr id="12" name="Graphic 11" descr="Cloud With Lightning And Rain">
            <a:extLst>
              <a:ext uri="{FF2B5EF4-FFF2-40B4-BE49-F238E27FC236}">
                <a16:creationId xmlns:a16="http://schemas.microsoft.com/office/drawing/2014/main" id="{F50F1B97-6799-4CD5-BC07-72B84AE404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49437" y="4641383"/>
            <a:ext cx="685800" cy="685800"/>
          </a:xfrm>
          <a:prstGeom prst="rect">
            <a:avLst/>
          </a:prstGeom>
        </p:spPr>
      </p:pic>
      <p:pic>
        <p:nvPicPr>
          <p:cNvPr id="14" name="Graphic 13" descr="Sun">
            <a:extLst>
              <a:ext uri="{FF2B5EF4-FFF2-40B4-BE49-F238E27FC236}">
                <a16:creationId xmlns:a16="http://schemas.microsoft.com/office/drawing/2014/main" id="{71FEC536-8A38-4148-B65C-691A4D0CAF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3202" y="2101427"/>
            <a:ext cx="685800" cy="685800"/>
          </a:xfrm>
          <a:prstGeom prst="rect">
            <a:avLst/>
          </a:prstGeom>
        </p:spPr>
      </p:pic>
      <p:pic>
        <p:nvPicPr>
          <p:cNvPr id="16" name="Graphic 15" descr="Lightning">
            <a:extLst>
              <a:ext uri="{FF2B5EF4-FFF2-40B4-BE49-F238E27FC236}">
                <a16:creationId xmlns:a16="http://schemas.microsoft.com/office/drawing/2014/main" id="{B02552C6-2CA6-44D4-9E73-5BEE38492F2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35237" y="4641383"/>
            <a:ext cx="685800" cy="685800"/>
          </a:xfrm>
          <a:prstGeom prst="rect">
            <a:avLst/>
          </a:prstGeom>
        </p:spPr>
      </p:pic>
      <p:pic>
        <p:nvPicPr>
          <p:cNvPr id="18" name="Graphic 17" descr="Snow">
            <a:extLst>
              <a:ext uri="{FF2B5EF4-FFF2-40B4-BE49-F238E27FC236}">
                <a16:creationId xmlns:a16="http://schemas.microsoft.com/office/drawing/2014/main" id="{F3A7ECE6-4E9A-46DB-B69E-78CEADB97B6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79277" y="4661453"/>
            <a:ext cx="685800" cy="685800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F26D3DA3-31C2-4024-9A1F-6F38179FFAEF}"/>
              </a:ext>
            </a:extLst>
          </p:cNvPr>
          <p:cNvSpPr txBox="1"/>
          <p:nvPr/>
        </p:nvSpPr>
        <p:spPr>
          <a:xfrm>
            <a:off x="4134118" y="1354204"/>
            <a:ext cx="4320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latin typeface="Comic Sans MS" panose="030F0702030302020204" pitchFamily="66" charset="0"/>
                <a:cs typeface="Segoe UI" panose="020B0502040204020203" pitchFamily="34" charset="0"/>
              </a:rPr>
              <a:t>Y = The lockdown will continue tomorrow as well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D5152A-004D-409E-809C-7F649A3317D3}"/>
              </a:ext>
            </a:extLst>
          </p:cNvPr>
          <p:cNvSpPr txBox="1"/>
          <p:nvPr/>
        </p:nvSpPr>
        <p:spPr>
          <a:xfrm>
            <a:off x="539133" y="1854806"/>
            <a:ext cx="3654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  <a:cs typeface="Segoe UI" panose="020B0502040204020203" pitchFamily="34" charset="0"/>
              </a:rPr>
              <a:t>50%</a:t>
            </a:r>
            <a:endParaRPr lang="en-US" sz="1400" i="1" dirty="0">
              <a:latin typeface="Cambria Math" panose="020405030504060302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E590FC-AA91-47AC-A458-4C573269C9FB}"/>
              </a:ext>
            </a:extLst>
          </p:cNvPr>
          <p:cNvSpPr txBox="1"/>
          <p:nvPr/>
        </p:nvSpPr>
        <p:spPr>
          <a:xfrm>
            <a:off x="1448133" y="1854806"/>
            <a:ext cx="3654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  <a:cs typeface="Segoe UI" panose="020B0502040204020203" pitchFamily="34" charset="0"/>
              </a:rPr>
              <a:t>50%</a:t>
            </a:r>
            <a:endParaRPr lang="en-US" sz="1400" i="1" dirty="0">
              <a:latin typeface="Cambria Math" panose="02040503050406030204" pitchFamily="18" charset="0"/>
            </a:endParaRP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0EBC2A7C-F3DB-4407-893C-FB5009CD841B}"/>
              </a:ext>
            </a:extLst>
          </p:cNvPr>
          <p:cNvSpPr txBox="1">
            <a:spLocks/>
          </p:cNvSpPr>
          <p:nvPr/>
        </p:nvSpPr>
        <p:spPr>
          <a:xfrm>
            <a:off x="337107" y="2921662"/>
            <a:ext cx="4023882" cy="2862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Comic Sans MS" panose="030F0702030302020204" pitchFamily="66" charset="0"/>
                <a:cs typeface="Segoe UI" panose="020B0502040204020203" pitchFamily="34" charset="0"/>
              </a:rPr>
              <a:t>If weather news update tells you, it will rain</a:t>
            </a:r>
          </a:p>
        </p:txBody>
      </p:sp>
      <p:sp>
        <p:nvSpPr>
          <p:cNvPr id="82" name="Content Placeholder 2">
            <a:extLst>
              <a:ext uri="{FF2B5EF4-FFF2-40B4-BE49-F238E27FC236}">
                <a16:creationId xmlns:a16="http://schemas.microsoft.com/office/drawing/2014/main" id="{303D1CE1-807F-45FE-BCD3-FC72DB84CD54}"/>
              </a:ext>
            </a:extLst>
          </p:cNvPr>
          <p:cNvSpPr txBox="1">
            <a:spLocks/>
          </p:cNvSpPr>
          <p:nvPr/>
        </p:nvSpPr>
        <p:spPr>
          <a:xfrm>
            <a:off x="548381" y="3208360"/>
            <a:ext cx="3669449" cy="2862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Comic Sans MS" panose="030F0702030302020204" pitchFamily="66" charset="0"/>
                <a:cs typeface="Segoe UI" panose="020B0502040204020203" pitchFamily="34" charset="0"/>
              </a:rPr>
              <a:t>Reduced uncertainty by 50% or 1/2</a:t>
            </a:r>
          </a:p>
        </p:txBody>
      </p:sp>
      <p:sp>
        <p:nvSpPr>
          <p:cNvPr id="83" name="Content Placeholder 2">
            <a:extLst>
              <a:ext uri="{FF2B5EF4-FFF2-40B4-BE49-F238E27FC236}">
                <a16:creationId xmlns:a16="http://schemas.microsoft.com/office/drawing/2014/main" id="{3FD4B558-8086-45C5-8B26-DF5621C1D02C}"/>
              </a:ext>
            </a:extLst>
          </p:cNvPr>
          <p:cNvSpPr txBox="1">
            <a:spLocks/>
          </p:cNvSpPr>
          <p:nvPr/>
        </p:nvSpPr>
        <p:spPr>
          <a:xfrm>
            <a:off x="548381" y="3473027"/>
            <a:ext cx="4023881" cy="2862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Comic Sans MS" panose="030F0702030302020204" pitchFamily="66" charset="0"/>
                <a:cs typeface="Segoe UI" panose="020B0502040204020203" pitchFamily="34" charset="0"/>
              </a:rPr>
              <a:t>Information provided is 1 bit (1 – rain, 0 – sun)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11EC0983-AC15-46AA-9627-41CDDDEB0A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8380" y="3703503"/>
                <a:ext cx="4500137" cy="396647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dirty="0">
                    <a:latin typeface="Comic Sans MS" panose="030F0702030302020204" pitchFamily="66" charset="0"/>
                    <a:cs typeface="Segoe UI" panose="020B0502040204020203" pitchFamily="34" charset="0"/>
                  </a:rPr>
                  <a:t>Can be expressed as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i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2 </m:t>
                        </m:r>
                      </m:e>
                    </m:func>
                  </m:oMath>
                </a14:m>
                <a:r>
                  <a:rPr lang="en-US" sz="1400" dirty="0">
                    <a:latin typeface="Comic Sans MS" panose="030F0702030302020204" pitchFamily="66" charset="0"/>
                    <a:cs typeface="Segoe UI" panose="020B0502040204020203" pitchFamily="34" charset="0"/>
                  </a:rPr>
                  <a:t>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(</m:t>
                        </m:r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𝑝</m:t>
                            </m:r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)</m:t>
                        </m:r>
                        <m:r>
                          <a:rPr lang="en-US" sz="1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</m:e>
                    </m:func>
                    <m:r>
                      <m:rPr>
                        <m:nor/>
                      </m:rPr>
                      <a:rPr lang="en-US" sz="1400" dirty="0">
                        <a:latin typeface="Comic Sans MS" panose="030F0702030302020204" pitchFamily="66" charset="0"/>
                        <a:cs typeface="Segoe UI" panose="020B0502040204020203" pitchFamily="34" charset="0"/>
                      </a:rPr>
                      <m:t>or</m:t>
                    </m:r>
                  </m:oMath>
                </a14:m>
                <a:r>
                  <a:rPr lang="en-US" sz="1400" dirty="0">
                    <a:latin typeface="Comic Sans MS" panose="030F0702030302020204" pitchFamily="66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1400" b="0" i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− </m:t>
                            </m:r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1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) </m:t>
                        </m:r>
                      </m:e>
                    </m:func>
                  </m:oMath>
                </a14:m>
                <a:r>
                  <a:rPr lang="en-US" sz="1400" dirty="0">
                    <a:latin typeface="Comic Sans MS" panose="030F0702030302020204" pitchFamily="66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11EC0983-AC15-46AA-9627-41CDDDEB0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80" y="3703503"/>
                <a:ext cx="4500137" cy="396647"/>
              </a:xfrm>
              <a:prstGeom prst="rect">
                <a:avLst/>
              </a:prstGeom>
              <a:blipFill>
                <a:blip r:embed="rId20"/>
                <a:stretch>
                  <a:fillRect l="-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Graphic 27" descr="Rain">
            <a:extLst>
              <a:ext uri="{FF2B5EF4-FFF2-40B4-BE49-F238E27FC236}">
                <a16:creationId xmlns:a16="http://schemas.microsoft.com/office/drawing/2014/main" id="{5E9C915A-9967-4733-9051-5AAE06E81F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8296" y="4661453"/>
            <a:ext cx="685800" cy="685800"/>
          </a:xfrm>
          <a:prstGeom prst="rect">
            <a:avLst/>
          </a:prstGeom>
        </p:spPr>
      </p:pic>
      <p:pic>
        <p:nvPicPr>
          <p:cNvPr id="29" name="Graphic 28" descr="Sun">
            <a:extLst>
              <a:ext uri="{FF2B5EF4-FFF2-40B4-BE49-F238E27FC236}">
                <a16:creationId xmlns:a16="http://schemas.microsoft.com/office/drawing/2014/main" id="{7E9EC92E-A4B7-40B4-A527-4D2FE539F7A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26265" y="4641383"/>
            <a:ext cx="685800" cy="6858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72B65D7-276E-4507-9282-7521AF97ED84}"/>
              </a:ext>
            </a:extLst>
          </p:cNvPr>
          <p:cNvSpPr txBox="1"/>
          <p:nvPr/>
        </p:nvSpPr>
        <p:spPr>
          <a:xfrm>
            <a:off x="532196" y="4394762"/>
            <a:ext cx="49051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  <a:cs typeface="Segoe UI" panose="020B0502040204020203" pitchFamily="34" charset="0"/>
              </a:rPr>
              <a:t>12.5%</a:t>
            </a:r>
            <a:endParaRPr lang="en-US" sz="1400" i="1" dirty="0">
              <a:latin typeface="Cambria Math" panose="020405030504060302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AF4714-F350-4808-B9DB-69467E6939C2}"/>
              </a:ext>
            </a:extLst>
          </p:cNvPr>
          <p:cNvSpPr txBox="1"/>
          <p:nvPr/>
        </p:nvSpPr>
        <p:spPr>
          <a:xfrm>
            <a:off x="1258453" y="4394762"/>
            <a:ext cx="49051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  <a:cs typeface="Segoe UI" panose="020B0502040204020203" pitchFamily="34" charset="0"/>
              </a:rPr>
              <a:t>12.5%</a:t>
            </a:r>
            <a:endParaRPr lang="en-US" sz="1400" i="1" dirty="0">
              <a:latin typeface="Cambria Math" panose="02040503050406030204" pitchFamily="18" charset="0"/>
            </a:endParaRP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46E918DD-FEC0-4900-8851-051D8BF7E35D}"/>
              </a:ext>
            </a:extLst>
          </p:cNvPr>
          <p:cNvSpPr txBox="1"/>
          <p:nvPr/>
        </p:nvSpPr>
        <p:spPr>
          <a:xfrm>
            <a:off x="1939434" y="4394762"/>
            <a:ext cx="49051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  <a:cs typeface="Segoe UI" panose="020B0502040204020203" pitchFamily="34" charset="0"/>
              </a:rPr>
              <a:t>12.5%</a:t>
            </a:r>
            <a:endParaRPr lang="en-US" sz="1400" i="1" dirty="0">
              <a:latin typeface="Cambria Math" panose="02040503050406030204" pitchFamily="18" charset="0"/>
            </a:endParaRP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98DC0D22-462A-48A7-B9E8-D1851C9F0CCE}"/>
              </a:ext>
            </a:extLst>
          </p:cNvPr>
          <p:cNvSpPr txBox="1"/>
          <p:nvPr/>
        </p:nvSpPr>
        <p:spPr>
          <a:xfrm>
            <a:off x="2680822" y="4399969"/>
            <a:ext cx="49051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  <a:cs typeface="Segoe UI" panose="020B0502040204020203" pitchFamily="34" charset="0"/>
              </a:rPr>
              <a:t>12.5%</a:t>
            </a:r>
            <a:endParaRPr lang="en-US" sz="1400" i="1" dirty="0">
              <a:latin typeface="Cambria Math" panose="02040503050406030204" pitchFamily="18" charset="0"/>
            </a:endParaRPr>
          </a:p>
        </p:txBody>
      </p:sp>
      <p:sp>
        <p:nvSpPr>
          <p:cNvPr id="7171" name="TextBox 7170">
            <a:extLst>
              <a:ext uri="{FF2B5EF4-FFF2-40B4-BE49-F238E27FC236}">
                <a16:creationId xmlns:a16="http://schemas.microsoft.com/office/drawing/2014/main" id="{61D4D310-014C-4A20-93F1-AF4C6F9AFE65}"/>
              </a:ext>
            </a:extLst>
          </p:cNvPr>
          <p:cNvSpPr txBox="1"/>
          <p:nvPr/>
        </p:nvSpPr>
        <p:spPr>
          <a:xfrm>
            <a:off x="3407079" y="4399969"/>
            <a:ext cx="49051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  <a:cs typeface="Segoe UI" panose="020B0502040204020203" pitchFamily="34" charset="0"/>
              </a:rPr>
              <a:t>12.5%</a:t>
            </a:r>
            <a:endParaRPr lang="en-US" sz="1400" i="1" dirty="0">
              <a:latin typeface="Cambria Math" panose="02040503050406030204" pitchFamily="18" charset="0"/>
            </a:endParaRPr>
          </a:p>
        </p:txBody>
      </p:sp>
      <p:sp>
        <p:nvSpPr>
          <p:cNvPr id="7172" name="TextBox 7171">
            <a:extLst>
              <a:ext uri="{FF2B5EF4-FFF2-40B4-BE49-F238E27FC236}">
                <a16:creationId xmlns:a16="http://schemas.microsoft.com/office/drawing/2014/main" id="{1E91F860-DF30-494B-BCF9-9EF119C6E679}"/>
              </a:ext>
            </a:extLst>
          </p:cNvPr>
          <p:cNvSpPr txBox="1"/>
          <p:nvPr/>
        </p:nvSpPr>
        <p:spPr>
          <a:xfrm>
            <a:off x="4088060" y="4399969"/>
            <a:ext cx="49051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  <a:cs typeface="Segoe UI" panose="020B0502040204020203" pitchFamily="34" charset="0"/>
              </a:rPr>
              <a:t>12.5%</a:t>
            </a:r>
            <a:endParaRPr lang="en-US" sz="1400" i="1" dirty="0">
              <a:latin typeface="Cambria Math" panose="02040503050406030204" pitchFamily="18" charset="0"/>
            </a:endParaRPr>
          </a:p>
        </p:txBody>
      </p:sp>
      <p:sp>
        <p:nvSpPr>
          <p:cNvPr id="7173" name="TextBox 7172">
            <a:extLst>
              <a:ext uri="{FF2B5EF4-FFF2-40B4-BE49-F238E27FC236}">
                <a16:creationId xmlns:a16="http://schemas.microsoft.com/office/drawing/2014/main" id="{A6103DBB-F703-4B74-ABEB-A5E5E5E3381A}"/>
              </a:ext>
            </a:extLst>
          </p:cNvPr>
          <p:cNvSpPr txBox="1"/>
          <p:nvPr/>
        </p:nvSpPr>
        <p:spPr>
          <a:xfrm>
            <a:off x="4865774" y="4401091"/>
            <a:ext cx="49051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  <a:cs typeface="Segoe UI" panose="020B0502040204020203" pitchFamily="34" charset="0"/>
              </a:rPr>
              <a:t>12.5%</a:t>
            </a:r>
            <a:endParaRPr lang="en-US" sz="1400" i="1" dirty="0">
              <a:latin typeface="Cambria Math" panose="02040503050406030204" pitchFamily="18" charset="0"/>
            </a:endParaRP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71828E76-DC10-4CB2-99F8-402BCE36370A}"/>
              </a:ext>
            </a:extLst>
          </p:cNvPr>
          <p:cNvSpPr txBox="1"/>
          <p:nvPr/>
        </p:nvSpPr>
        <p:spPr>
          <a:xfrm>
            <a:off x="5592031" y="4401091"/>
            <a:ext cx="49051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  <a:cs typeface="Segoe UI" panose="020B0502040204020203" pitchFamily="34" charset="0"/>
              </a:rPr>
              <a:t>12.5%</a:t>
            </a:r>
            <a:endParaRPr lang="en-US" sz="1400" i="1" dirty="0">
              <a:latin typeface="Cambria Math" panose="02040503050406030204" pitchFamily="18" charset="0"/>
            </a:endParaRPr>
          </a:p>
        </p:txBody>
      </p:sp>
      <p:sp>
        <p:nvSpPr>
          <p:cNvPr id="107" name="Content Placeholder 2">
            <a:extLst>
              <a:ext uri="{FF2B5EF4-FFF2-40B4-BE49-F238E27FC236}">
                <a16:creationId xmlns:a16="http://schemas.microsoft.com/office/drawing/2014/main" id="{1309C4AC-1FE6-4730-8313-B282EC2053FB}"/>
              </a:ext>
            </a:extLst>
          </p:cNvPr>
          <p:cNvSpPr txBox="1">
            <a:spLocks/>
          </p:cNvSpPr>
          <p:nvPr/>
        </p:nvSpPr>
        <p:spPr>
          <a:xfrm>
            <a:off x="453136" y="5510376"/>
            <a:ext cx="4023882" cy="2862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Comic Sans MS" panose="030F0702030302020204" pitchFamily="66" charset="0"/>
                <a:cs typeface="Segoe UI" panose="020B0502040204020203" pitchFamily="34" charset="0"/>
              </a:rPr>
              <a:t>If there are 8 possible states</a:t>
            </a:r>
          </a:p>
        </p:txBody>
      </p:sp>
      <p:sp>
        <p:nvSpPr>
          <p:cNvPr id="108" name="Content Placeholder 2">
            <a:extLst>
              <a:ext uri="{FF2B5EF4-FFF2-40B4-BE49-F238E27FC236}">
                <a16:creationId xmlns:a16="http://schemas.microsoft.com/office/drawing/2014/main" id="{B34960F1-0C83-4D05-A7B7-C2AD11FD1E89}"/>
              </a:ext>
            </a:extLst>
          </p:cNvPr>
          <p:cNvSpPr txBox="1">
            <a:spLocks/>
          </p:cNvSpPr>
          <p:nvPr/>
        </p:nvSpPr>
        <p:spPr>
          <a:xfrm>
            <a:off x="664410" y="5797074"/>
            <a:ext cx="3669449" cy="2862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Comic Sans MS" panose="030F0702030302020204" pitchFamily="66" charset="0"/>
                <a:cs typeface="Segoe UI" panose="020B0502040204020203" pitchFamily="34" charset="0"/>
              </a:rPr>
              <a:t>Reduced uncertainty by 1/8</a:t>
            </a:r>
          </a:p>
        </p:txBody>
      </p:sp>
      <p:sp>
        <p:nvSpPr>
          <p:cNvPr id="109" name="Content Placeholder 2">
            <a:extLst>
              <a:ext uri="{FF2B5EF4-FFF2-40B4-BE49-F238E27FC236}">
                <a16:creationId xmlns:a16="http://schemas.microsoft.com/office/drawing/2014/main" id="{AA77DC3A-87DD-4B07-8C5D-828833A5DAA2}"/>
              </a:ext>
            </a:extLst>
          </p:cNvPr>
          <p:cNvSpPr txBox="1">
            <a:spLocks/>
          </p:cNvSpPr>
          <p:nvPr/>
        </p:nvSpPr>
        <p:spPr>
          <a:xfrm>
            <a:off x="664410" y="6061741"/>
            <a:ext cx="4802672" cy="2862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Comic Sans MS" panose="030F0702030302020204" pitchFamily="66" charset="0"/>
                <a:cs typeface="Segoe UI" panose="020B0502040204020203" pitchFamily="34" charset="0"/>
              </a:rPr>
              <a:t>Information provided is 3 bit (000 – rain, 001 – sun…)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Content Placeholder 2">
                <a:extLst>
                  <a:ext uri="{FF2B5EF4-FFF2-40B4-BE49-F238E27FC236}">
                    <a16:creationId xmlns:a16="http://schemas.microsoft.com/office/drawing/2014/main" id="{5E1594A0-6429-4958-8315-66CEC2C9A2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4409" y="6292217"/>
                <a:ext cx="4500137" cy="396647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dirty="0">
                    <a:latin typeface="Comic Sans MS" panose="030F0702030302020204" pitchFamily="66" charset="0"/>
                    <a:cs typeface="Segoe UI" panose="020B0502040204020203" pitchFamily="34" charset="0"/>
                  </a:rPr>
                  <a:t>Can be expressed as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i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8 </m:t>
                        </m:r>
                      </m:e>
                    </m:func>
                  </m:oMath>
                </a14:m>
                <a:r>
                  <a:rPr lang="en-US" sz="1400" dirty="0">
                    <a:latin typeface="Comic Sans MS" panose="030F0702030302020204" pitchFamily="66" charset="0"/>
                    <a:cs typeface="Segoe UI" panose="020B0502040204020203" pitchFamily="34" charset="0"/>
                  </a:rPr>
                  <a:t>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(</m:t>
                        </m:r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𝑝</m:t>
                            </m:r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)</m:t>
                        </m:r>
                        <m:r>
                          <a:rPr lang="en-US" sz="1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</m:e>
                    </m:func>
                    <m:r>
                      <m:rPr>
                        <m:nor/>
                      </m:rPr>
                      <a:rPr lang="en-US" sz="1400" dirty="0">
                        <a:latin typeface="Comic Sans MS" panose="030F0702030302020204" pitchFamily="66" charset="0"/>
                        <a:cs typeface="Segoe UI" panose="020B0502040204020203" pitchFamily="34" charset="0"/>
                      </a:rPr>
                      <m:t>or</m:t>
                    </m:r>
                  </m:oMath>
                </a14:m>
                <a:r>
                  <a:rPr lang="en-US" sz="1400" dirty="0">
                    <a:latin typeface="Comic Sans MS" panose="030F0702030302020204" pitchFamily="66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1400" b="0" i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− </m:t>
                            </m:r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1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) </m:t>
                        </m:r>
                      </m:e>
                    </m:func>
                  </m:oMath>
                </a14:m>
                <a:r>
                  <a:rPr lang="en-US" sz="1400" dirty="0">
                    <a:latin typeface="Comic Sans MS" panose="030F0702030302020204" pitchFamily="66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0" name="Content Placeholder 2">
                <a:extLst>
                  <a:ext uri="{FF2B5EF4-FFF2-40B4-BE49-F238E27FC236}">
                    <a16:creationId xmlns:a16="http://schemas.microsoft.com/office/drawing/2014/main" id="{5E1594A0-6429-4958-8315-66CEC2C9A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409" y="6292217"/>
                <a:ext cx="4500137" cy="396647"/>
              </a:xfrm>
              <a:prstGeom prst="rect">
                <a:avLst/>
              </a:prstGeom>
              <a:blipFill>
                <a:blip r:embed="rId21"/>
                <a:stretch>
                  <a:fillRect l="-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1" name="Graphic 110" descr="Rain">
            <a:extLst>
              <a:ext uri="{FF2B5EF4-FFF2-40B4-BE49-F238E27FC236}">
                <a16:creationId xmlns:a16="http://schemas.microsoft.com/office/drawing/2014/main" id="{CE2F72EC-DB77-4D96-8762-278031D1CB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67712" y="2101427"/>
            <a:ext cx="685800" cy="685800"/>
          </a:xfrm>
          <a:prstGeom prst="rect">
            <a:avLst/>
          </a:prstGeom>
        </p:spPr>
      </p:pic>
      <p:pic>
        <p:nvPicPr>
          <p:cNvPr id="112" name="Graphic 111" descr="Sun">
            <a:extLst>
              <a:ext uri="{FF2B5EF4-FFF2-40B4-BE49-F238E27FC236}">
                <a16:creationId xmlns:a16="http://schemas.microsoft.com/office/drawing/2014/main" id="{6C907A2E-97EA-46F2-B57D-BF65F923C63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12938" y="2101427"/>
            <a:ext cx="685800" cy="685800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5F8044CE-4E84-4328-9BC2-E4C5EC4D2B17}"/>
              </a:ext>
            </a:extLst>
          </p:cNvPr>
          <p:cNvSpPr txBox="1"/>
          <p:nvPr/>
        </p:nvSpPr>
        <p:spPr>
          <a:xfrm>
            <a:off x="7118869" y="1854806"/>
            <a:ext cx="3654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  <a:cs typeface="Segoe UI" panose="020B0502040204020203" pitchFamily="34" charset="0"/>
              </a:rPr>
              <a:t>75%</a:t>
            </a:r>
            <a:endParaRPr lang="en-US" sz="1400" i="1" dirty="0">
              <a:latin typeface="Cambria Math" panose="02040503050406030204" pitchFamily="18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6F88790-42E5-40F0-B9C7-E4B885BB27E2}"/>
              </a:ext>
            </a:extLst>
          </p:cNvPr>
          <p:cNvSpPr txBox="1"/>
          <p:nvPr/>
        </p:nvSpPr>
        <p:spPr>
          <a:xfrm>
            <a:off x="8027869" y="1854806"/>
            <a:ext cx="3654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  <a:cs typeface="Segoe UI" panose="020B0502040204020203" pitchFamily="34" charset="0"/>
              </a:rPr>
              <a:t>25%</a:t>
            </a:r>
            <a:endParaRPr lang="en-US" sz="1400" i="1" dirty="0">
              <a:latin typeface="Cambria Math" panose="02040503050406030204" pitchFamily="18" charset="0"/>
            </a:endParaRPr>
          </a:p>
        </p:txBody>
      </p:sp>
      <p:sp>
        <p:nvSpPr>
          <p:cNvPr id="115" name="Content Placeholder 2">
            <a:extLst>
              <a:ext uri="{FF2B5EF4-FFF2-40B4-BE49-F238E27FC236}">
                <a16:creationId xmlns:a16="http://schemas.microsoft.com/office/drawing/2014/main" id="{0938D05A-F521-4C47-8391-FAEB48C29B53}"/>
              </a:ext>
            </a:extLst>
          </p:cNvPr>
          <p:cNvSpPr txBox="1">
            <a:spLocks/>
          </p:cNvSpPr>
          <p:nvPr/>
        </p:nvSpPr>
        <p:spPr>
          <a:xfrm>
            <a:off x="6916843" y="2921662"/>
            <a:ext cx="4023882" cy="2862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Comic Sans MS" panose="030F0702030302020204" pitchFamily="66" charset="0"/>
                <a:cs typeface="Segoe UI" panose="020B0502040204020203" pitchFamily="34" charset="0"/>
              </a:rPr>
              <a:t>If weather news update tells you, it will rain</a:t>
            </a:r>
          </a:p>
        </p:txBody>
      </p: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65E09FCA-5C68-4FF1-B656-1ECD5A9A32CC}"/>
              </a:ext>
            </a:extLst>
          </p:cNvPr>
          <p:cNvSpPr txBox="1">
            <a:spLocks/>
          </p:cNvSpPr>
          <p:nvPr/>
        </p:nvSpPr>
        <p:spPr>
          <a:xfrm>
            <a:off x="7128117" y="3208360"/>
            <a:ext cx="3669449" cy="2862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Comic Sans MS" panose="030F0702030302020204" pitchFamily="66" charset="0"/>
                <a:cs typeface="Segoe UI" panose="020B0502040204020203" pitchFamily="34" charset="0"/>
              </a:rPr>
              <a:t>Reduced uncertainty by 3/4 and 1/4</a:t>
            </a:r>
          </a:p>
        </p:txBody>
      </p:sp>
      <p:sp>
        <p:nvSpPr>
          <p:cNvPr id="117" name="Content Placeholder 2">
            <a:extLst>
              <a:ext uri="{FF2B5EF4-FFF2-40B4-BE49-F238E27FC236}">
                <a16:creationId xmlns:a16="http://schemas.microsoft.com/office/drawing/2014/main" id="{4019B8F7-01FD-4620-A814-B4E87620865C}"/>
              </a:ext>
            </a:extLst>
          </p:cNvPr>
          <p:cNvSpPr txBox="1">
            <a:spLocks/>
          </p:cNvSpPr>
          <p:nvPr/>
        </p:nvSpPr>
        <p:spPr>
          <a:xfrm>
            <a:off x="7128117" y="3473027"/>
            <a:ext cx="4023881" cy="2862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Comic Sans MS" panose="030F0702030302020204" pitchFamily="66" charset="0"/>
                <a:cs typeface="Segoe UI" panose="020B0502040204020203" pitchFamily="34" charset="0"/>
              </a:rPr>
              <a:t>Information provided 0.41 and 2 bits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Content Placeholder 2">
                <a:extLst>
                  <a:ext uri="{FF2B5EF4-FFF2-40B4-BE49-F238E27FC236}">
                    <a16:creationId xmlns:a16="http://schemas.microsoft.com/office/drawing/2014/main" id="{568D5BD2-20AC-4B76-8D56-18BF436E47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43483" y="4133332"/>
                <a:ext cx="2206578" cy="286232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dirty="0">
                    <a:latin typeface="Comic Sans MS" panose="030F0702030302020204" pitchFamily="66" charset="0"/>
                    <a:cs typeface="Segoe UI" panose="020B0502040204020203" pitchFamily="34" charset="0"/>
                  </a:rPr>
                  <a:t>Entropy </a:t>
                </a:r>
                <a14:m>
                  <m:oMath xmlns:m="http://schemas.openxmlformats.org/officeDocument/2006/math">
                    <m:r>
                      <a:rPr lang="en-US" sz="1400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BR" sz="14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r>
                          <a:rPr lang="en-US" sz="14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func>
                          <m:funcPr>
                            <m:ctrlPr>
                              <a:rPr lang="en-US" sz="14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14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(</m:t>
                            </m:r>
                            <m:r>
                              <a:rPr lang="en-US" sz="14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𝑝</m:t>
                            </m:r>
                            <m:r>
                              <a:rPr lang="en-US" sz="14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sz="1400" dirty="0">
                  <a:latin typeface="Comic Sans MS" panose="030F0702030302020204" pitchFamily="66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18" name="Content Placeholder 2">
                <a:extLst>
                  <a:ext uri="{FF2B5EF4-FFF2-40B4-BE49-F238E27FC236}">
                    <a16:creationId xmlns:a16="http://schemas.microsoft.com/office/drawing/2014/main" id="{568D5BD2-20AC-4B76-8D56-18BF436E4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483" y="4133332"/>
                <a:ext cx="2206578" cy="286232"/>
              </a:xfrm>
              <a:prstGeom prst="rect">
                <a:avLst/>
              </a:prstGeom>
              <a:blipFill>
                <a:blip r:embed="rId22"/>
                <a:stretch>
                  <a:fillRect l="-829" t="-117021" b="-17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Content Placeholder 2">
            <a:extLst>
              <a:ext uri="{FF2B5EF4-FFF2-40B4-BE49-F238E27FC236}">
                <a16:creationId xmlns:a16="http://schemas.microsoft.com/office/drawing/2014/main" id="{171253F0-CD23-4A80-A04A-A654143872FF}"/>
              </a:ext>
            </a:extLst>
          </p:cNvPr>
          <p:cNvSpPr txBox="1">
            <a:spLocks/>
          </p:cNvSpPr>
          <p:nvPr/>
        </p:nvSpPr>
        <p:spPr>
          <a:xfrm>
            <a:off x="6852216" y="5519825"/>
            <a:ext cx="1493043" cy="2862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latin typeface="Comic Sans MS" panose="030F0702030302020204" pitchFamily="66" charset="0"/>
                <a:cs typeface="Segoe UI" panose="020B0502040204020203" pitchFamily="34" charset="0"/>
              </a:rPr>
              <a:t>Distribution ?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A354784-A900-4D6B-BFA6-4807AB8DB933}"/>
              </a:ext>
            </a:extLst>
          </p:cNvPr>
          <p:cNvSpPr/>
          <p:nvPr/>
        </p:nvSpPr>
        <p:spPr>
          <a:xfrm>
            <a:off x="8605447" y="5347253"/>
            <a:ext cx="3049933" cy="1246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07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build="p"/>
      <p:bldP spid="77" grpId="0"/>
      <p:bldP spid="22" grpId="0"/>
      <p:bldP spid="27" grpId="0"/>
      <p:bldP spid="81" grpId="0"/>
      <p:bldP spid="82" grpId="0"/>
      <p:bldP spid="83" grpId="0"/>
      <p:bldP spid="84" grpId="0"/>
      <p:bldP spid="30" grpId="0"/>
      <p:bldP spid="31" grpId="0"/>
      <p:bldP spid="7168" grpId="0"/>
      <p:bldP spid="7169" grpId="0"/>
      <p:bldP spid="7171" grpId="0"/>
      <p:bldP spid="7172" grpId="0"/>
      <p:bldP spid="7173" grpId="0"/>
      <p:bldP spid="7174" grpId="0"/>
      <p:bldP spid="107" grpId="0"/>
      <p:bldP spid="108" grpId="0"/>
      <p:bldP spid="109" grpId="0"/>
      <p:bldP spid="110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99306-1775-43A3-A136-F6E7FE845C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4530" y="3084491"/>
            <a:ext cx="9144000" cy="1153129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  <a:cs typeface="Segoe UI" panose="020B0502040204020203" pitchFamily="34" charset="0"/>
              </a:rPr>
              <a:t>a learner’s perspective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77F38EB0-AC57-469B-B28A-2C58D3E0BC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102" y="321970"/>
            <a:ext cx="1340604" cy="247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956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Family tree clip art">
            <a:extLst>
              <a:ext uri="{FF2B5EF4-FFF2-40B4-BE49-F238E27FC236}">
                <a16:creationId xmlns:a16="http://schemas.microsoft.com/office/drawing/2014/main" id="{93C995BF-B8D1-44D7-9EC0-1F95CB149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6356" y="221971"/>
            <a:ext cx="1733012" cy="137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itle 1">
            <a:extLst>
              <a:ext uri="{FF2B5EF4-FFF2-40B4-BE49-F238E27FC236}">
                <a16:creationId xmlns:a16="http://schemas.microsoft.com/office/drawing/2014/main" id="{FAA726D5-9E90-440D-8D19-C02CF2AC6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53036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  <a:cs typeface="Segoe UI" panose="020B0502040204020203" pitchFamily="34" charset="0"/>
              </a:rPr>
              <a:t>Cross Entropy</a:t>
            </a:r>
          </a:p>
        </p:txBody>
      </p:sp>
      <p:pic>
        <p:nvPicPr>
          <p:cNvPr id="55" name="Graphic 54" descr="Cloud">
            <a:extLst>
              <a:ext uri="{FF2B5EF4-FFF2-40B4-BE49-F238E27FC236}">
                <a16:creationId xmlns:a16="http://schemas.microsoft.com/office/drawing/2014/main" id="{7984CA17-CA3E-497E-9D86-2CA165D6B3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82890" y="1938793"/>
            <a:ext cx="685800" cy="685800"/>
          </a:xfrm>
          <a:prstGeom prst="rect">
            <a:avLst/>
          </a:prstGeom>
        </p:spPr>
      </p:pic>
      <p:pic>
        <p:nvPicPr>
          <p:cNvPr id="56" name="Graphic 55" descr="Fog">
            <a:extLst>
              <a:ext uri="{FF2B5EF4-FFF2-40B4-BE49-F238E27FC236}">
                <a16:creationId xmlns:a16="http://schemas.microsoft.com/office/drawing/2014/main" id="{A53FD3FE-E255-4641-938E-D6F2F899FA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65742" y="1958863"/>
            <a:ext cx="685800" cy="685800"/>
          </a:xfrm>
          <a:prstGeom prst="rect">
            <a:avLst/>
          </a:prstGeom>
        </p:spPr>
      </p:pic>
      <p:pic>
        <p:nvPicPr>
          <p:cNvPr id="63" name="Graphic 62" descr="Partial sun">
            <a:extLst>
              <a:ext uri="{FF2B5EF4-FFF2-40B4-BE49-F238E27FC236}">
                <a16:creationId xmlns:a16="http://schemas.microsoft.com/office/drawing/2014/main" id="{ABE14955-B2E7-426B-92AA-81CB51CAE8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10865" y="1938793"/>
            <a:ext cx="685800" cy="685800"/>
          </a:xfrm>
          <a:prstGeom prst="rect">
            <a:avLst/>
          </a:prstGeom>
        </p:spPr>
      </p:pic>
      <p:pic>
        <p:nvPicPr>
          <p:cNvPr id="64" name="Graphic 63" descr="Cloud With Lightning And Rain">
            <a:extLst>
              <a:ext uri="{FF2B5EF4-FFF2-40B4-BE49-F238E27FC236}">
                <a16:creationId xmlns:a16="http://schemas.microsoft.com/office/drawing/2014/main" id="{C13B85D3-6219-4EBC-8857-6F64CBB220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50102" y="1938793"/>
            <a:ext cx="685800" cy="685800"/>
          </a:xfrm>
          <a:prstGeom prst="rect">
            <a:avLst/>
          </a:prstGeom>
        </p:spPr>
      </p:pic>
      <p:pic>
        <p:nvPicPr>
          <p:cNvPr id="66" name="Graphic 65" descr="Lightning">
            <a:extLst>
              <a:ext uri="{FF2B5EF4-FFF2-40B4-BE49-F238E27FC236}">
                <a16:creationId xmlns:a16="http://schemas.microsoft.com/office/drawing/2014/main" id="{8C4565DB-A47C-4A07-A02E-628DC1A4E7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35902" y="1938793"/>
            <a:ext cx="685800" cy="685800"/>
          </a:xfrm>
          <a:prstGeom prst="rect">
            <a:avLst/>
          </a:prstGeom>
        </p:spPr>
      </p:pic>
      <p:pic>
        <p:nvPicPr>
          <p:cNvPr id="70" name="Graphic 69" descr="Snow">
            <a:extLst>
              <a:ext uri="{FF2B5EF4-FFF2-40B4-BE49-F238E27FC236}">
                <a16:creationId xmlns:a16="http://schemas.microsoft.com/office/drawing/2014/main" id="{B60DCAB3-5A03-4D5C-8257-85533FF97F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679942" y="1958863"/>
            <a:ext cx="685800" cy="685800"/>
          </a:xfrm>
          <a:prstGeom prst="rect">
            <a:avLst/>
          </a:prstGeom>
        </p:spPr>
      </p:pic>
      <p:pic>
        <p:nvPicPr>
          <p:cNvPr id="72" name="Graphic 71" descr="Rain">
            <a:extLst>
              <a:ext uri="{FF2B5EF4-FFF2-40B4-BE49-F238E27FC236}">
                <a16:creationId xmlns:a16="http://schemas.microsoft.com/office/drawing/2014/main" id="{06AD53D3-97D5-4D09-A5EE-DF2F1030CEC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98961" y="1958863"/>
            <a:ext cx="685800" cy="685800"/>
          </a:xfrm>
          <a:prstGeom prst="rect">
            <a:avLst/>
          </a:prstGeom>
        </p:spPr>
      </p:pic>
      <p:pic>
        <p:nvPicPr>
          <p:cNvPr id="73" name="Graphic 72" descr="Sun">
            <a:extLst>
              <a:ext uri="{FF2B5EF4-FFF2-40B4-BE49-F238E27FC236}">
                <a16:creationId xmlns:a16="http://schemas.microsoft.com/office/drawing/2014/main" id="{CE25FDC9-7870-4505-A112-4A36923F83A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26930" y="1938793"/>
            <a:ext cx="685800" cy="68580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0ADE27F9-D756-48E2-8B2A-1CF7A9B5AA92}"/>
              </a:ext>
            </a:extLst>
          </p:cNvPr>
          <p:cNvSpPr txBox="1"/>
          <p:nvPr/>
        </p:nvSpPr>
        <p:spPr>
          <a:xfrm>
            <a:off x="432861" y="1692172"/>
            <a:ext cx="3654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  <a:cs typeface="Segoe UI" panose="020B0502040204020203" pitchFamily="34" charset="0"/>
              </a:rPr>
              <a:t>35%</a:t>
            </a:r>
            <a:endParaRPr lang="en-US" sz="1400" i="1" dirty="0">
              <a:latin typeface="Cambria Math" panose="020405030504060302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CBB9CE9-1545-4584-919C-F7D0C0094A58}"/>
              </a:ext>
            </a:extLst>
          </p:cNvPr>
          <p:cNvSpPr txBox="1"/>
          <p:nvPr/>
        </p:nvSpPr>
        <p:spPr>
          <a:xfrm>
            <a:off x="1159118" y="1692172"/>
            <a:ext cx="3654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  <a:cs typeface="Segoe UI" panose="020B0502040204020203" pitchFamily="34" charset="0"/>
              </a:rPr>
              <a:t>35%</a:t>
            </a:r>
            <a:endParaRPr lang="en-US" sz="1400" i="1" dirty="0">
              <a:latin typeface="Cambria Math" panose="02040503050406030204" pitchFamily="18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585084F-4348-4468-A0D3-2AD7B077130F}"/>
              </a:ext>
            </a:extLst>
          </p:cNvPr>
          <p:cNvSpPr txBox="1"/>
          <p:nvPr/>
        </p:nvSpPr>
        <p:spPr>
          <a:xfrm>
            <a:off x="1840099" y="1692172"/>
            <a:ext cx="33663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  <a:cs typeface="Segoe UI" panose="020B0502040204020203" pitchFamily="34" charset="0"/>
              </a:rPr>
              <a:t>10%</a:t>
            </a:r>
            <a:endParaRPr lang="en-US" sz="1400" i="1" dirty="0">
              <a:latin typeface="Cambria Math" panose="020405030504060302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6D7BE50-54C8-4B66-A607-2EB4A98C536F}"/>
              </a:ext>
            </a:extLst>
          </p:cNvPr>
          <p:cNvSpPr txBox="1"/>
          <p:nvPr/>
        </p:nvSpPr>
        <p:spPr>
          <a:xfrm>
            <a:off x="2581487" y="1697379"/>
            <a:ext cx="33663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  <a:cs typeface="Segoe UI" panose="020B0502040204020203" pitchFamily="34" charset="0"/>
              </a:rPr>
              <a:t>10%</a:t>
            </a:r>
            <a:endParaRPr lang="en-US" sz="1400" i="1" dirty="0">
              <a:latin typeface="Cambria Math" panose="020405030504060302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765F2D6-04B1-4C48-B06D-85E6CCCCC209}"/>
              </a:ext>
            </a:extLst>
          </p:cNvPr>
          <p:cNvSpPr txBox="1"/>
          <p:nvPr/>
        </p:nvSpPr>
        <p:spPr>
          <a:xfrm>
            <a:off x="3307744" y="1697379"/>
            <a:ext cx="25648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  <a:cs typeface="Segoe UI" panose="020B0502040204020203" pitchFamily="34" charset="0"/>
              </a:rPr>
              <a:t>4%</a:t>
            </a:r>
            <a:endParaRPr lang="en-US" sz="1400" i="1" dirty="0">
              <a:latin typeface="Cambria Math" panose="02040503050406030204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ED7D3AF-EF26-4514-9825-EB41B2AA2C8E}"/>
              </a:ext>
            </a:extLst>
          </p:cNvPr>
          <p:cNvSpPr txBox="1"/>
          <p:nvPr/>
        </p:nvSpPr>
        <p:spPr>
          <a:xfrm>
            <a:off x="3988725" y="1697379"/>
            <a:ext cx="25648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  <a:cs typeface="Segoe UI" panose="020B0502040204020203" pitchFamily="34" charset="0"/>
              </a:rPr>
              <a:t>4%</a:t>
            </a:r>
            <a:endParaRPr lang="en-US" sz="1400" i="1" dirty="0">
              <a:latin typeface="Cambria Math" panose="020405030504060302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F9C1522-AEB1-4FC2-995E-2F172F601796}"/>
              </a:ext>
            </a:extLst>
          </p:cNvPr>
          <p:cNvSpPr txBox="1"/>
          <p:nvPr/>
        </p:nvSpPr>
        <p:spPr>
          <a:xfrm>
            <a:off x="4766439" y="1698501"/>
            <a:ext cx="22762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  <a:cs typeface="Segoe UI" panose="020B0502040204020203" pitchFamily="34" charset="0"/>
              </a:rPr>
              <a:t>1%</a:t>
            </a:r>
            <a:endParaRPr lang="en-US" sz="1400" i="1" dirty="0">
              <a:latin typeface="Cambria Math" panose="02040503050406030204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404A24B-4377-43F5-A9C5-8018BE649F2E}"/>
              </a:ext>
            </a:extLst>
          </p:cNvPr>
          <p:cNvSpPr txBox="1"/>
          <p:nvPr/>
        </p:nvSpPr>
        <p:spPr>
          <a:xfrm>
            <a:off x="5492696" y="1698501"/>
            <a:ext cx="22762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  <a:cs typeface="Segoe UI" panose="020B0502040204020203" pitchFamily="34" charset="0"/>
              </a:rPr>
              <a:t>1%</a:t>
            </a:r>
            <a:endParaRPr lang="en-US" sz="1400" i="1" dirty="0">
              <a:latin typeface="Cambria Math" panose="02040503050406030204" pitchFamily="18" charset="0"/>
            </a:endParaRPr>
          </a:p>
        </p:txBody>
      </p:sp>
      <p:pic>
        <p:nvPicPr>
          <p:cNvPr id="82" name="Graphic 81" descr="Cloud">
            <a:extLst>
              <a:ext uri="{FF2B5EF4-FFF2-40B4-BE49-F238E27FC236}">
                <a16:creationId xmlns:a16="http://schemas.microsoft.com/office/drawing/2014/main" id="{CB9D04C6-031F-4643-B440-AEF4818484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86106" y="4474822"/>
            <a:ext cx="685800" cy="685800"/>
          </a:xfrm>
          <a:prstGeom prst="rect">
            <a:avLst/>
          </a:prstGeom>
        </p:spPr>
      </p:pic>
      <p:pic>
        <p:nvPicPr>
          <p:cNvPr id="83" name="Graphic 82" descr="Fog">
            <a:extLst>
              <a:ext uri="{FF2B5EF4-FFF2-40B4-BE49-F238E27FC236}">
                <a16:creationId xmlns:a16="http://schemas.microsoft.com/office/drawing/2014/main" id="{98033E83-753B-4191-B7F9-2E55604268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68958" y="4494892"/>
            <a:ext cx="685800" cy="685800"/>
          </a:xfrm>
          <a:prstGeom prst="rect">
            <a:avLst/>
          </a:prstGeom>
        </p:spPr>
      </p:pic>
      <p:pic>
        <p:nvPicPr>
          <p:cNvPr id="84" name="Graphic 83" descr="Partial sun">
            <a:extLst>
              <a:ext uri="{FF2B5EF4-FFF2-40B4-BE49-F238E27FC236}">
                <a16:creationId xmlns:a16="http://schemas.microsoft.com/office/drawing/2014/main" id="{65421C43-4E4A-4E9A-80DB-E857DACCB8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14081" y="4474822"/>
            <a:ext cx="685800" cy="685800"/>
          </a:xfrm>
          <a:prstGeom prst="rect">
            <a:avLst/>
          </a:prstGeom>
        </p:spPr>
      </p:pic>
      <p:pic>
        <p:nvPicPr>
          <p:cNvPr id="85" name="Graphic 84" descr="Cloud With Lightning And Rain">
            <a:extLst>
              <a:ext uri="{FF2B5EF4-FFF2-40B4-BE49-F238E27FC236}">
                <a16:creationId xmlns:a16="http://schemas.microsoft.com/office/drawing/2014/main" id="{20DBEFA9-A07F-4C58-A45C-F308BABC99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53318" y="4474822"/>
            <a:ext cx="685800" cy="685800"/>
          </a:xfrm>
          <a:prstGeom prst="rect">
            <a:avLst/>
          </a:prstGeom>
        </p:spPr>
      </p:pic>
      <p:pic>
        <p:nvPicPr>
          <p:cNvPr id="86" name="Graphic 85" descr="Lightning">
            <a:extLst>
              <a:ext uri="{FF2B5EF4-FFF2-40B4-BE49-F238E27FC236}">
                <a16:creationId xmlns:a16="http://schemas.microsoft.com/office/drawing/2014/main" id="{E0E239DD-11E9-44B4-A478-5DA3C2C1402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39118" y="4474822"/>
            <a:ext cx="685800" cy="685800"/>
          </a:xfrm>
          <a:prstGeom prst="rect">
            <a:avLst/>
          </a:prstGeom>
        </p:spPr>
      </p:pic>
      <p:pic>
        <p:nvPicPr>
          <p:cNvPr id="87" name="Graphic 86" descr="Snow">
            <a:extLst>
              <a:ext uri="{FF2B5EF4-FFF2-40B4-BE49-F238E27FC236}">
                <a16:creationId xmlns:a16="http://schemas.microsoft.com/office/drawing/2014/main" id="{779AF920-1993-442C-8A97-BB19E993A20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683158" y="4494892"/>
            <a:ext cx="685800" cy="685800"/>
          </a:xfrm>
          <a:prstGeom prst="rect">
            <a:avLst/>
          </a:prstGeom>
        </p:spPr>
      </p:pic>
      <p:pic>
        <p:nvPicPr>
          <p:cNvPr id="88" name="Graphic 87" descr="Rain">
            <a:extLst>
              <a:ext uri="{FF2B5EF4-FFF2-40B4-BE49-F238E27FC236}">
                <a16:creationId xmlns:a16="http://schemas.microsoft.com/office/drawing/2014/main" id="{8D31DAB8-1946-448A-8198-E8718F26A61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02177" y="4494892"/>
            <a:ext cx="685800" cy="685800"/>
          </a:xfrm>
          <a:prstGeom prst="rect">
            <a:avLst/>
          </a:prstGeom>
        </p:spPr>
      </p:pic>
      <p:pic>
        <p:nvPicPr>
          <p:cNvPr id="89" name="Graphic 88" descr="Sun">
            <a:extLst>
              <a:ext uri="{FF2B5EF4-FFF2-40B4-BE49-F238E27FC236}">
                <a16:creationId xmlns:a16="http://schemas.microsoft.com/office/drawing/2014/main" id="{BE8BFC94-0160-40D6-A1A8-6882EF48873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30146" y="4474822"/>
            <a:ext cx="685800" cy="685800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4997E001-F736-4354-8F3A-EF479A558577}"/>
              </a:ext>
            </a:extLst>
          </p:cNvPr>
          <p:cNvSpPr txBox="1"/>
          <p:nvPr/>
        </p:nvSpPr>
        <p:spPr>
          <a:xfrm>
            <a:off x="436077" y="4228201"/>
            <a:ext cx="22762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  <a:cs typeface="Segoe UI" panose="020B0502040204020203" pitchFamily="34" charset="0"/>
              </a:rPr>
              <a:t>1%</a:t>
            </a:r>
            <a:endParaRPr lang="en-US" sz="1400" i="1" dirty="0">
              <a:latin typeface="Cambria Math" panose="02040503050406030204" pitchFamily="18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2440ED1-6AC7-4D3B-AFA3-4D19BA28071A}"/>
              </a:ext>
            </a:extLst>
          </p:cNvPr>
          <p:cNvSpPr txBox="1"/>
          <p:nvPr/>
        </p:nvSpPr>
        <p:spPr>
          <a:xfrm>
            <a:off x="1162334" y="4228201"/>
            <a:ext cx="22762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  <a:cs typeface="Segoe UI" panose="020B0502040204020203" pitchFamily="34" charset="0"/>
              </a:rPr>
              <a:t>1%</a:t>
            </a:r>
            <a:endParaRPr lang="en-US" sz="1400" i="1" dirty="0">
              <a:latin typeface="Cambria Math" panose="02040503050406030204" pitchFamily="18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7664C5D-121A-4EDB-963A-502C0C59C563}"/>
              </a:ext>
            </a:extLst>
          </p:cNvPr>
          <p:cNvSpPr txBox="1"/>
          <p:nvPr/>
        </p:nvSpPr>
        <p:spPr>
          <a:xfrm>
            <a:off x="1843315" y="4228201"/>
            <a:ext cx="25648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  <a:cs typeface="Segoe UI" panose="020B0502040204020203" pitchFamily="34" charset="0"/>
              </a:rPr>
              <a:t>4%</a:t>
            </a:r>
            <a:endParaRPr lang="en-US" sz="1400" i="1" dirty="0">
              <a:latin typeface="Cambria Math" panose="02040503050406030204" pitchFamily="18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71BECD0-F138-4A43-8855-EF620C9ACC44}"/>
              </a:ext>
            </a:extLst>
          </p:cNvPr>
          <p:cNvSpPr txBox="1"/>
          <p:nvPr/>
        </p:nvSpPr>
        <p:spPr>
          <a:xfrm>
            <a:off x="2584703" y="4233408"/>
            <a:ext cx="25648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  <a:cs typeface="Segoe UI" panose="020B0502040204020203" pitchFamily="34" charset="0"/>
              </a:rPr>
              <a:t>4%</a:t>
            </a:r>
            <a:endParaRPr lang="en-US" sz="1400" i="1" dirty="0">
              <a:latin typeface="Cambria Math" panose="02040503050406030204" pitchFamily="18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6EDE8E7-9632-4FAB-A917-96E94350A744}"/>
              </a:ext>
            </a:extLst>
          </p:cNvPr>
          <p:cNvSpPr txBox="1"/>
          <p:nvPr/>
        </p:nvSpPr>
        <p:spPr>
          <a:xfrm>
            <a:off x="3310960" y="4233408"/>
            <a:ext cx="33663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  <a:cs typeface="Segoe UI" panose="020B0502040204020203" pitchFamily="34" charset="0"/>
              </a:rPr>
              <a:t>10%</a:t>
            </a:r>
            <a:endParaRPr lang="en-US" sz="1400" i="1" dirty="0">
              <a:latin typeface="Cambria Math" panose="02040503050406030204" pitchFamily="18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CC9805D-EE8F-4007-ADEA-EEE8EE90AD1E}"/>
              </a:ext>
            </a:extLst>
          </p:cNvPr>
          <p:cNvSpPr txBox="1"/>
          <p:nvPr/>
        </p:nvSpPr>
        <p:spPr>
          <a:xfrm>
            <a:off x="3991941" y="4233408"/>
            <a:ext cx="33663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  <a:cs typeface="Segoe UI" panose="020B0502040204020203" pitchFamily="34" charset="0"/>
              </a:rPr>
              <a:t>10%</a:t>
            </a:r>
            <a:endParaRPr lang="en-US" sz="1400" i="1" dirty="0">
              <a:latin typeface="Cambria Math" panose="020405030504060302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66CAF78-5746-40C1-9FC8-27760798DF97}"/>
              </a:ext>
            </a:extLst>
          </p:cNvPr>
          <p:cNvSpPr txBox="1"/>
          <p:nvPr/>
        </p:nvSpPr>
        <p:spPr>
          <a:xfrm>
            <a:off x="4769655" y="4234530"/>
            <a:ext cx="3654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  <a:cs typeface="Segoe UI" panose="020B0502040204020203" pitchFamily="34" charset="0"/>
              </a:rPr>
              <a:t>35%</a:t>
            </a:r>
            <a:endParaRPr lang="en-US" sz="1400" i="1" dirty="0">
              <a:latin typeface="Cambria Math" panose="02040503050406030204" pitchFamily="18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CC6F7A1-4128-41BC-8B63-92990F850DBF}"/>
              </a:ext>
            </a:extLst>
          </p:cNvPr>
          <p:cNvSpPr txBox="1"/>
          <p:nvPr/>
        </p:nvSpPr>
        <p:spPr>
          <a:xfrm>
            <a:off x="5495912" y="4234530"/>
            <a:ext cx="3654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  <a:cs typeface="Segoe UI" panose="020B0502040204020203" pitchFamily="34" charset="0"/>
              </a:rPr>
              <a:t>35%</a:t>
            </a:r>
            <a:endParaRPr lang="en-US" sz="1400" i="1" dirty="0">
              <a:latin typeface="Cambria Math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8FF998-C5A4-4D27-9A6A-97DF2A030B42}"/>
              </a:ext>
            </a:extLst>
          </p:cNvPr>
          <p:cNvSpPr txBox="1"/>
          <p:nvPr/>
        </p:nvSpPr>
        <p:spPr>
          <a:xfrm>
            <a:off x="418439" y="1259258"/>
            <a:ext cx="172002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i="1" dirty="0">
                <a:latin typeface="Comic Sans MS" panose="030F0702030302020204" pitchFamily="66" charset="0"/>
                <a:cs typeface="Segoe UI" panose="020B0502040204020203" pitchFamily="34" charset="0"/>
              </a:rPr>
              <a:t>True distribution (</a:t>
            </a:r>
            <a:r>
              <a:rPr lang="en-US" sz="1400" i="1" dirty="0">
                <a:solidFill>
                  <a:srgbClr val="00B050"/>
                </a:solidFill>
                <a:latin typeface="Comic Sans MS" panose="030F0702030302020204" pitchFamily="66" charset="0"/>
                <a:cs typeface="Segoe UI" panose="020B0502040204020203" pitchFamily="34" charset="0"/>
              </a:rPr>
              <a:t>p</a:t>
            </a:r>
            <a:r>
              <a:rPr lang="en-US" sz="1400" i="1" dirty="0">
                <a:latin typeface="Comic Sans MS" panose="030F0702030302020204" pitchFamily="66" charset="0"/>
                <a:cs typeface="Segoe UI" panose="020B0502040204020203" pitchFamily="34" charset="0"/>
              </a:rPr>
              <a:t>)</a:t>
            </a:r>
            <a:endParaRPr lang="en-US" sz="1400" i="1" dirty="0">
              <a:latin typeface="Cambria Math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DF4AD-2CD1-470E-9F29-8A5FECBCBFF2}"/>
              </a:ext>
            </a:extLst>
          </p:cNvPr>
          <p:cNvSpPr txBox="1"/>
          <p:nvPr/>
        </p:nvSpPr>
        <p:spPr>
          <a:xfrm>
            <a:off x="409466" y="3896338"/>
            <a:ext cx="213520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i="1" dirty="0">
                <a:latin typeface="Comic Sans MS" panose="030F0702030302020204" pitchFamily="66" charset="0"/>
                <a:cs typeface="Segoe UI" panose="020B0502040204020203" pitchFamily="34" charset="0"/>
              </a:rPr>
              <a:t>Predicted distribution (</a:t>
            </a:r>
            <a:r>
              <a:rPr lang="en-US" sz="1400" i="1" dirty="0">
                <a:solidFill>
                  <a:srgbClr val="00B0F0"/>
                </a:solidFill>
                <a:latin typeface="Comic Sans MS" panose="030F0702030302020204" pitchFamily="66" charset="0"/>
                <a:cs typeface="Segoe UI" panose="020B0502040204020203" pitchFamily="34" charset="0"/>
              </a:rPr>
              <a:t>q</a:t>
            </a:r>
            <a:r>
              <a:rPr lang="en-US" sz="1400" i="1" dirty="0">
                <a:latin typeface="Comic Sans MS" panose="030F0702030302020204" pitchFamily="66" charset="0"/>
                <a:cs typeface="Segoe UI" panose="020B0502040204020203" pitchFamily="34" charset="0"/>
              </a:rPr>
              <a:t>)</a:t>
            </a:r>
            <a:endParaRPr lang="en-US" sz="1400" i="1" dirty="0">
              <a:latin typeface="Cambria Math" panose="020405030504060302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DE7F4F-274A-4423-9B0D-072EA0077F8D}"/>
              </a:ext>
            </a:extLst>
          </p:cNvPr>
          <p:cNvSpPr txBox="1"/>
          <p:nvPr/>
        </p:nvSpPr>
        <p:spPr>
          <a:xfrm>
            <a:off x="388604" y="3230503"/>
            <a:ext cx="424314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i="1" dirty="0">
                <a:latin typeface="Comic Sans MS" panose="030F0702030302020204" pitchFamily="66" charset="0"/>
                <a:cs typeface="Segoe UI" panose="020B0502040204020203" pitchFamily="34" charset="0"/>
              </a:rPr>
              <a:t>Entropy = (0.35*2 + 0.35*2 + 0.1*0.3…) = 2.42 bits </a:t>
            </a:r>
            <a:endParaRPr lang="en-US" sz="1400" i="1" dirty="0">
              <a:latin typeface="Cambria Math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945EC-B5B3-417E-91D4-BF6B959F8F8A}"/>
              </a:ext>
            </a:extLst>
          </p:cNvPr>
          <p:cNvSpPr txBox="1"/>
          <p:nvPr/>
        </p:nvSpPr>
        <p:spPr>
          <a:xfrm>
            <a:off x="388604" y="5709470"/>
            <a:ext cx="484106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i="1" dirty="0">
                <a:latin typeface="Comic Sans MS" panose="030F0702030302020204" pitchFamily="66" charset="0"/>
                <a:cs typeface="Segoe UI" panose="020B0502040204020203" pitchFamily="34" charset="0"/>
              </a:rPr>
              <a:t>Cross Entropy = (0.01*2 + 0.01*2 + 0.04*0.3…) = 4.58 bits </a:t>
            </a:r>
            <a:endParaRPr lang="en-US" sz="1400" i="1" dirty="0">
              <a:latin typeface="Cambria Math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4FC22E-64D5-4829-9836-58832D69BFCD}"/>
              </a:ext>
            </a:extLst>
          </p:cNvPr>
          <p:cNvSpPr txBox="1"/>
          <p:nvPr/>
        </p:nvSpPr>
        <p:spPr>
          <a:xfrm>
            <a:off x="420765" y="6573644"/>
            <a:ext cx="184813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1200" b="0" i="0" dirty="0">
                <a:solidFill>
                  <a:srgbClr val="555555"/>
                </a:solidFill>
                <a:effectLst/>
                <a:latin typeface="Helvetica Neue"/>
              </a:rPr>
              <a:t>H(P, Q) = H(P) + KL(P || Q)</a:t>
            </a:r>
            <a:endParaRPr lang="en-US" sz="1200" i="1" dirty="0">
              <a:latin typeface="Cambria Math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B7F8E5-1A76-4D20-9532-AD1144D274D5}"/>
              </a:ext>
            </a:extLst>
          </p:cNvPr>
          <p:cNvSpPr txBox="1"/>
          <p:nvPr/>
        </p:nvSpPr>
        <p:spPr>
          <a:xfrm>
            <a:off x="432861" y="2722609"/>
            <a:ext cx="21800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  <a:cs typeface="Segoe UI" panose="020B0502040204020203" pitchFamily="34" charset="0"/>
              </a:rPr>
              <a:t>00</a:t>
            </a:r>
            <a:endParaRPr lang="en-US" sz="1400" i="1" dirty="0">
              <a:latin typeface="Cambria Math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FC21E7-4B4D-447D-849B-06FF9178A209}"/>
              </a:ext>
            </a:extLst>
          </p:cNvPr>
          <p:cNvSpPr txBox="1"/>
          <p:nvPr/>
        </p:nvSpPr>
        <p:spPr>
          <a:xfrm>
            <a:off x="1159118" y="2722609"/>
            <a:ext cx="18915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  <a:cs typeface="Segoe UI" panose="020B0502040204020203" pitchFamily="34" charset="0"/>
              </a:rPr>
              <a:t>01</a:t>
            </a:r>
            <a:endParaRPr lang="en-US" sz="1400" i="1" dirty="0">
              <a:latin typeface="Cambria Math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7A7795-A0C7-483D-85F9-AF2248A5F51C}"/>
              </a:ext>
            </a:extLst>
          </p:cNvPr>
          <p:cNvSpPr txBox="1"/>
          <p:nvPr/>
        </p:nvSpPr>
        <p:spPr>
          <a:xfrm>
            <a:off x="1840099" y="2722609"/>
            <a:ext cx="29815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  <a:cs typeface="Segoe UI" panose="020B0502040204020203" pitchFamily="34" charset="0"/>
              </a:rPr>
              <a:t>100</a:t>
            </a:r>
            <a:endParaRPr lang="en-US" sz="1400" i="1" dirty="0">
              <a:latin typeface="Cambria Math" panose="020405030504060302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E282C4-700D-49FD-B738-2C356E131E9A}"/>
              </a:ext>
            </a:extLst>
          </p:cNvPr>
          <p:cNvSpPr txBox="1"/>
          <p:nvPr/>
        </p:nvSpPr>
        <p:spPr>
          <a:xfrm>
            <a:off x="2581487" y="2727816"/>
            <a:ext cx="26930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  <a:cs typeface="Segoe UI" panose="020B0502040204020203" pitchFamily="34" charset="0"/>
              </a:rPr>
              <a:t>101</a:t>
            </a:r>
            <a:endParaRPr lang="en-US" sz="1400" i="1" dirty="0">
              <a:latin typeface="Cambria Math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62B7A1-E161-4BE5-BF54-BED30E87307D}"/>
              </a:ext>
            </a:extLst>
          </p:cNvPr>
          <p:cNvSpPr txBox="1"/>
          <p:nvPr/>
        </p:nvSpPr>
        <p:spPr>
          <a:xfrm>
            <a:off x="3307744" y="2727816"/>
            <a:ext cx="37830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  <a:cs typeface="Segoe UI" panose="020B0502040204020203" pitchFamily="34" charset="0"/>
              </a:rPr>
              <a:t>1100</a:t>
            </a:r>
            <a:endParaRPr lang="en-US" sz="1400" i="1" dirty="0">
              <a:latin typeface="Cambria Math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3AB212-14BE-4C92-9F24-393D28B3016D}"/>
              </a:ext>
            </a:extLst>
          </p:cNvPr>
          <p:cNvSpPr txBox="1"/>
          <p:nvPr/>
        </p:nvSpPr>
        <p:spPr>
          <a:xfrm>
            <a:off x="3988725" y="2727816"/>
            <a:ext cx="34945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  <a:cs typeface="Segoe UI" panose="020B0502040204020203" pitchFamily="34" charset="0"/>
              </a:rPr>
              <a:t>1101</a:t>
            </a:r>
            <a:endParaRPr lang="en-US" sz="1400" dirty="0">
              <a:latin typeface="Cambria Math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EE0431-DE16-4DD2-9F27-98063898F2DC}"/>
              </a:ext>
            </a:extLst>
          </p:cNvPr>
          <p:cNvSpPr txBox="1"/>
          <p:nvPr/>
        </p:nvSpPr>
        <p:spPr>
          <a:xfrm>
            <a:off x="4766439" y="2728938"/>
            <a:ext cx="45845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  <a:cs typeface="Segoe UI" panose="020B0502040204020203" pitchFamily="34" charset="0"/>
              </a:rPr>
              <a:t>11100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B449CC-33CE-4367-B2CC-7A7E1CB613B7}"/>
              </a:ext>
            </a:extLst>
          </p:cNvPr>
          <p:cNvSpPr txBox="1"/>
          <p:nvPr/>
        </p:nvSpPr>
        <p:spPr>
          <a:xfrm>
            <a:off x="5492696" y="2728938"/>
            <a:ext cx="42960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  <a:cs typeface="Segoe UI" panose="020B0502040204020203" pitchFamily="34" charset="0"/>
              </a:rPr>
              <a:t>11101</a:t>
            </a:r>
            <a:endParaRPr lang="en-US" sz="1400" i="1" dirty="0">
              <a:latin typeface="Cambria Math" panose="020405030504060302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161E25-6BC8-4B13-A7D1-4E41848760CE}"/>
              </a:ext>
            </a:extLst>
          </p:cNvPr>
          <p:cNvSpPr txBox="1"/>
          <p:nvPr/>
        </p:nvSpPr>
        <p:spPr>
          <a:xfrm>
            <a:off x="474549" y="5253624"/>
            <a:ext cx="21800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  <a:cs typeface="Segoe UI" panose="020B0502040204020203" pitchFamily="34" charset="0"/>
              </a:rPr>
              <a:t>00</a:t>
            </a:r>
            <a:endParaRPr lang="en-US" sz="1400" i="1" dirty="0">
              <a:latin typeface="Cambria Math" panose="020405030504060302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E3F4D1-39A2-463B-994F-04912FFF81B1}"/>
              </a:ext>
            </a:extLst>
          </p:cNvPr>
          <p:cNvSpPr txBox="1"/>
          <p:nvPr/>
        </p:nvSpPr>
        <p:spPr>
          <a:xfrm>
            <a:off x="1200806" y="5253624"/>
            <a:ext cx="18915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  <a:cs typeface="Segoe UI" panose="020B0502040204020203" pitchFamily="34" charset="0"/>
              </a:rPr>
              <a:t>01</a:t>
            </a:r>
            <a:endParaRPr lang="en-US" sz="1400" i="1" dirty="0">
              <a:latin typeface="Cambria Math" panose="020405030504060302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168B43-59FB-423A-A872-BDABE25BCB69}"/>
              </a:ext>
            </a:extLst>
          </p:cNvPr>
          <p:cNvSpPr txBox="1"/>
          <p:nvPr/>
        </p:nvSpPr>
        <p:spPr>
          <a:xfrm>
            <a:off x="1881787" y="5253624"/>
            <a:ext cx="29815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  <a:cs typeface="Segoe UI" panose="020B0502040204020203" pitchFamily="34" charset="0"/>
              </a:rPr>
              <a:t>100</a:t>
            </a:r>
            <a:endParaRPr lang="en-US" sz="1400" i="1" dirty="0">
              <a:latin typeface="Cambria Math" panose="02040503050406030204" pitchFamily="18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3BE84D4-3EAD-4106-ABAF-D220D1DC187A}"/>
              </a:ext>
            </a:extLst>
          </p:cNvPr>
          <p:cNvSpPr txBox="1"/>
          <p:nvPr/>
        </p:nvSpPr>
        <p:spPr>
          <a:xfrm>
            <a:off x="2623175" y="5258831"/>
            <a:ext cx="26930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  <a:cs typeface="Segoe UI" panose="020B0502040204020203" pitchFamily="34" charset="0"/>
              </a:rPr>
              <a:t>101</a:t>
            </a:r>
            <a:endParaRPr lang="en-US" sz="1400" i="1" dirty="0">
              <a:latin typeface="Cambria Math" panose="02040503050406030204" pitchFamily="18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9EC580E-1C1A-45D6-88D0-7FA50E2426E3}"/>
              </a:ext>
            </a:extLst>
          </p:cNvPr>
          <p:cNvSpPr txBox="1"/>
          <p:nvPr/>
        </p:nvSpPr>
        <p:spPr>
          <a:xfrm>
            <a:off x="3349432" y="5258831"/>
            <a:ext cx="37830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  <a:cs typeface="Segoe UI" panose="020B0502040204020203" pitchFamily="34" charset="0"/>
              </a:rPr>
              <a:t>1100</a:t>
            </a:r>
            <a:endParaRPr lang="en-US" sz="1400" i="1" dirty="0">
              <a:latin typeface="Cambria Math" panose="02040503050406030204" pitchFamily="18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C84CC68-9A09-4278-8C4D-7DBF334E7709}"/>
              </a:ext>
            </a:extLst>
          </p:cNvPr>
          <p:cNvSpPr txBox="1"/>
          <p:nvPr/>
        </p:nvSpPr>
        <p:spPr>
          <a:xfrm>
            <a:off x="4030413" y="5258831"/>
            <a:ext cx="34945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  <a:cs typeface="Segoe UI" panose="020B0502040204020203" pitchFamily="34" charset="0"/>
              </a:rPr>
              <a:t>1101</a:t>
            </a:r>
            <a:endParaRPr lang="en-US" sz="1400" dirty="0">
              <a:latin typeface="Cambria Math" panose="02040503050406030204" pitchFamily="18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56BF0D9-B01B-4F16-AE21-AFDE008506A0}"/>
              </a:ext>
            </a:extLst>
          </p:cNvPr>
          <p:cNvSpPr txBox="1"/>
          <p:nvPr/>
        </p:nvSpPr>
        <p:spPr>
          <a:xfrm>
            <a:off x="4808127" y="5259953"/>
            <a:ext cx="45845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  <a:cs typeface="Segoe UI" panose="020B0502040204020203" pitchFamily="34" charset="0"/>
              </a:rPr>
              <a:t>11100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8C83A99-F76A-4D19-AAA1-ED4257B245BF}"/>
              </a:ext>
            </a:extLst>
          </p:cNvPr>
          <p:cNvSpPr txBox="1"/>
          <p:nvPr/>
        </p:nvSpPr>
        <p:spPr>
          <a:xfrm>
            <a:off x="5534384" y="5259953"/>
            <a:ext cx="42960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  <a:cs typeface="Segoe UI" panose="020B0502040204020203" pitchFamily="34" charset="0"/>
              </a:rPr>
              <a:t>11101</a:t>
            </a:r>
            <a:endParaRPr lang="en-US" sz="140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173F7D96-16C2-44D4-964B-8F10FD325DED}"/>
                  </a:ext>
                </a:extLst>
              </p:cNvPr>
              <p:cNvSpPr txBox="1"/>
              <p:nvPr/>
            </p:nvSpPr>
            <p:spPr>
              <a:xfrm>
                <a:off x="409466" y="6293874"/>
                <a:ext cx="239046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i="1" dirty="0">
                    <a:latin typeface="Comic Sans MS" panose="030F0702030302020204" pitchFamily="66" charset="0"/>
                    <a:cs typeface="Segoe UI" panose="020B0502040204020203" pitchFamily="34" charset="0"/>
                  </a:rPr>
                  <a:t>Cross Entropy </a:t>
                </a:r>
                <a14:m>
                  <m:oMath xmlns:m="http://schemas.openxmlformats.org/officeDocument/2006/math">
                    <m:r>
                      <a:rPr lang="en-US" sz="1400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BR" sz="14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r>
                          <a:rPr lang="en-US" sz="14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func>
                          <m:funcPr>
                            <m:ctrlPr>
                              <a:rPr lang="en-US" sz="14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14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(</m:t>
                            </m:r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𝑞</m:t>
                            </m:r>
                            <m:r>
                              <a:rPr lang="en-US" sz="14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173F7D96-16C2-44D4-964B-8F10FD325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66" y="6293874"/>
                <a:ext cx="2390463" cy="215444"/>
              </a:xfrm>
              <a:prstGeom prst="rect">
                <a:avLst/>
              </a:prstGeom>
              <a:blipFill>
                <a:blip r:embed="rId20"/>
                <a:stretch>
                  <a:fillRect l="-4592" t="-161111" r="-2551" b="-2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7" name="Graphic 126" descr="Owl">
            <a:extLst>
              <a:ext uri="{FF2B5EF4-FFF2-40B4-BE49-F238E27FC236}">
                <a16:creationId xmlns:a16="http://schemas.microsoft.com/office/drawing/2014/main" id="{5D9A0A2B-E9F3-4C8F-9E38-C56C8409EA0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701172" y="2425514"/>
            <a:ext cx="914400" cy="914400"/>
          </a:xfrm>
          <a:prstGeom prst="rect">
            <a:avLst/>
          </a:prstGeom>
        </p:spPr>
      </p:pic>
      <p:pic>
        <p:nvPicPr>
          <p:cNvPr id="129" name="Graphic 128" descr="Duck">
            <a:extLst>
              <a:ext uri="{FF2B5EF4-FFF2-40B4-BE49-F238E27FC236}">
                <a16:creationId xmlns:a16="http://schemas.microsoft.com/office/drawing/2014/main" id="{DCFDA800-50EA-4736-ABA1-CDC5F375641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746491" y="2425514"/>
            <a:ext cx="914400" cy="914400"/>
          </a:xfrm>
          <a:prstGeom prst="rect">
            <a:avLst/>
          </a:prstGeom>
        </p:spPr>
      </p:pic>
      <p:pic>
        <p:nvPicPr>
          <p:cNvPr id="131" name="Graphic 130" descr="Sparrow">
            <a:extLst>
              <a:ext uri="{FF2B5EF4-FFF2-40B4-BE49-F238E27FC236}">
                <a16:creationId xmlns:a16="http://schemas.microsoft.com/office/drawing/2014/main" id="{135845CB-07AA-4ECA-9803-D6FDB5B05A5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858282" y="2425514"/>
            <a:ext cx="914400" cy="914400"/>
          </a:xfrm>
          <a:prstGeom prst="rect">
            <a:avLst/>
          </a:prstGeom>
        </p:spPr>
      </p:pic>
      <p:pic>
        <p:nvPicPr>
          <p:cNvPr id="133" name="Graphic 132" descr="Eagle">
            <a:extLst>
              <a:ext uri="{FF2B5EF4-FFF2-40B4-BE49-F238E27FC236}">
                <a16:creationId xmlns:a16="http://schemas.microsoft.com/office/drawing/2014/main" id="{B35A21E7-580C-49D7-B93E-4A265D9C864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1024312" y="2425514"/>
            <a:ext cx="914400" cy="914400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D908E28C-6DBC-43AF-8C24-5CB3E67D41D8}"/>
              </a:ext>
            </a:extLst>
          </p:cNvPr>
          <p:cNvSpPr txBox="1"/>
          <p:nvPr/>
        </p:nvSpPr>
        <p:spPr>
          <a:xfrm>
            <a:off x="8035091" y="2087945"/>
            <a:ext cx="25648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Comic Sans MS" panose="030F0702030302020204" pitchFamily="66" charset="0"/>
                <a:cs typeface="Segoe UI" panose="020B0502040204020203" pitchFamily="34" charset="0"/>
              </a:rPr>
              <a:t>0%</a:t>
            </a:r>
            <a:endParaRPr lang="en-US" sz="1400" i="1" dirty="0">
              <a:solidFill>
                <a:srgbClr val="00B050"/>
              </a:solidFill>
              <a:latin typeface="Cambria Math" panose="02040503050406030204" pitchFamily="18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643E1A3-02B2-4575-B33F-F6E11884DED1}"/>
              </a:ext>
            </a:extLst>
          </p:cNvPr>
          <p:cNvSpPr txBox="1"/>
          <p:nvPr/>
        </p:nvSpPr>
        <p:spPr>
          <a:xfrm>
            <a:off x="8906310" y="2087945"/>
            <a:ext cx="25648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Comic Sans MS" panose="030F0702030302020204" pitchFamily="66" charset="0"/>
                <a:cs typeface="Segoe UI" panose="020B0502040204020203" pitchFamily="34" charset="0"/>
              </a:rPr>
              <a:t>0%</a:t>
            </a:r>
            <a:endParaRPr lang="en-US" sz="1400" i="1" dirty="0">
              <a:solidFill>
                <a:srgbClr val="00B050"/>
              </a:solidFill>
              <a:latin typeface="Cambria Math" panose="02040503050406030204" pitchFamily="18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1F9007D-8C8E-4816-994E-A342628C3E1C}"/>
              </a:ext>
            </a:extLst>
          </p:cNvPr>
          <p:cNvSpPr txBox="1"/>
          <p:nvPr/>
        </p:nvSpPr>
        <p:spPr>
          <a:xfrm>
            <a:off x="10094750" y="2096553"/>
            <a:ext cx="44563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Comic Sans MS" panose="030F0702030302020204" pitchFamily="66" charset="0"/>
                <a:cs typeface="Segoe UI" panose="020B0502040204020203" pitchFamily="34" charset="0"/>
              </a:rPr>
              <a:t>100%</a:t>
            </a:r>
            <a:endParaRPr lang="en-US" sz="1400" i="1" dirty="0">
              <a:solidFill>
                <a:srgbClr val="00B050"/>
              </a:solidFill>
              <a:latin typeface="Cambria Math" panose="02040503050406030204" pitchFamily="18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1ADD91C-2DBF-41E8-BA65-C14098E52931}"/>
              </a:ext>
            </a:extLst>
          </p:cNvPr>
          <p:cNvSpPr txBox="1"/>
          <p:nvPr/>
        </p:nvSpPr>
        <p:spPr>
          <a:xfrm>
            <a:off x="11144881" y="2087945"/>
            <a:ext cx="25648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Comic Sans MS" panose="030F0702030302020204" pitchFamily="66" charset="0"/>
                <a:cs typeface="Segoe UI" panose="020B0502040204020203" pitchFamily="34" charset="0"/>
              </a:rPr>
              <a:t>0%</a:t>
            </a:r>
            <a:endParaRPr lang="en-US" sz="1400" i="1" dirty="0">
              <a:solidFill>
                <a:srgbClr val="00B050"/>
              </a:solidFill>
              <a:latin typeface="Cambria Math" panose="02040503050406030204" pitchFamily="18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6158E6B2-A32D-44C7-BBDB-A8EDE54F3E06}"/>
              </a:ext>
            </a:extLst>
          </p:cNvPr>
          <p:cNvSpPr txBox="1"/>
          <p:nvPr/>
        </p:nvSpPr>
        <p:spPr>
          <a:xfrm>
            <a:off x="8163331" y="3518087"/>
            <a:ext cx="33663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  <a:latin typeface="Comic Sans MS" panose="030F0702030302020204" pitchFamily="66" charset="0"/>
                <a:cs typeface="Segoe UI" panose="020B0502040204020203" pitchFamily="34" charset="0"/>
              </a:rPr>
              <a:t>10%</a:t>
            </a:r>
            <a:endParaRPr lang="en-US" sz="1400" i="1" dirty="0">
              <a:solidFill>
                <a:srgbClr val="00B0F0"/>
              </a:solidFill>
              <a:latin typeface="Cambria Math" panose="02040503050406030204" pitchFamily="18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2F8F216-41C8-4319-BD9C-D6A19FE1CDD1}"/>
              </a:ext>
            </a:extLst>
          </p:cNvPr>
          <p:cNvSpPr txBox="1"/>
          <p:nvPr/>
        </p:nvSpPr>
        <p:spPr>
          <a:xfrm>
            <a:off x="9034550" y="3518087"/>
            <a:ext cx="3654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  <a:latin typeface="Comic Sans MS" panose="030F0702030302020204" pitchFamily="66" charset="0"/>
                <a:cs typeface="Segoe UI" panose="020B0502040204020203" pitchFamily="34" charset="0"/>
              </a:rPr>
              <a:t>25%</a:t>
            </a:r>
            <a:endParaRPr lang="en-US" sz="1400" i="1" dirty="0">
              <a:solidFill>
                <a:srgbClr val="00B0F0"/>
              </a:solidFill>
              <a:latin typeface="Cambria Math" panose="02040503050406030204" pitchFamily="18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6BB977D-5467-4374-989F-7CEE3AD1BA3C}"/>
              </a:ext>
            </a:extLst>
          </p:cNvPr>
          <p:cNvSpPr txBox="1"/>
          <p:nvPr/>
        </p:nvSpPr>
        <p:spPr>
          <a:xfrm>
            <a:off x="10222990" y="3526695"/>
            <a:ext cx="3654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  <a:latin typeface="Comic Sans MS" panose="030F0702030302020204" pitchFamily="66" charset="0"/>
                <a:cs typeface="Segoe UI" panose="020B0502040204020203" pitchFamily="34" charset="0"/>
              </a:rPr>
              <a:t>40%</a:t>
            </a:r>
            <a:endParaRPr lang="en-US" sz="1400" i="1" dirty="0">
              <a:solidFill>
                <a:srgbClr val="00B0F0"/>
              </a:solidFill>
              <a:latin typeface="Cambria Math" panose="02040503050406030204" pitchFamily="18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7444C56-6591-47F4-8DE7-00DB12DE08D8}"/>
              </a:ext>
            </a:extLst>
          </p:cNvPr>
          <p:cNvSpPr txBox="1"/>
          <p:nvPr/>
        </p:nvSpPr>
        <p:spPr>
          <a:xfrm>
            <a:off x="11273121" y="3518087"/>
            <a:ext cx="3654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  <a:latin typeface="Comic Sans MS" panose="030F0702030302020204" pitchFamily="66" charset="0"/>
                <a:cs typeface="Segoe UI" panose="020B0502040204020203" pitchFamily="34" charset="0"/>
              </a:rPr>
              <a:t>25%</a:t>
            </a:r>
            <a:endParaRPr lang="en-US" sz="1400" i="1" dirty="0">
              <a:solidFill>
                <a:srgbClr val="00B0F0"/>
              </a:solidFill>
              <a:latin typeface="Cambria Math" panose="02040503050406030204" pitchFamily="18" charset="0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96FCEFBB-D5E1-4C37-AAE0-926F6073D7BA}"/>
              </a:ext>
            </a:extLst>
          </p:cNvPr>
          <p:cNvSpPr/>
          <p:nvPr/>
        </p:nvSpPr>
        <p:spPr>
          <a:xfrm>
            <a:off x="9092485" y="4340180"/>
            <a:ext cx="1733012" cy="685800"/>
          </a:xfrm>
          <a:prstGeom prst="rect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Classifier</a:t>
            </a:r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DDAD60E-B1D7-4EC5-9E28-8C1294446935}"/>
              </a:ext>
            </a:extLst>
          </p:cNvPr>
          <p:cNvCxnSpPr>
            <a:stCxn id="146" idx="0"/>
          </p:cNvCxnSpPr>
          <p:nvPr/>
        </p:nvCxnSpPr>
        <p:spPr>
          <a:xfrm flipH="1" flipV="1">
            <a:off x="9955369" y="3799268"/>
            <a:ext cx="3622" cy="5409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F42402BC-91E8-434C-9FAA-5C51B45ADB29}"/>
              </a:ext>
            </a:extLst>
          </p:cNvPr>
          <p:cNvCxnSpPr>
            <a:cxnSpLocks/>
            <a:endCxn id="146" idx="2"/>
          </p:cNvCxnSpPr>
          <p:nvPr/>
        </p:nvCxnSpPr>
        <p:spPr>
          <a:xfrm flipH="1" flipV="1">
            <a:off x="9958991" y="5025980"/>
            <a:ext cx="0" cy="6066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Graphic 154" descr="Sparrow">
            <a:extLst>
              <a:ext uri="{FF2B5EF4-FFF2-40B4-BE49-F238E27FC236}">
                <a16:creationId xmlns:a16="http://schemas.microsoft.com/office/drawing/2014/main" id="{920FC6C9-D30F-4524-8F7C-9C2A7E6303C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498169" y="549041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115" grpId="0"/>
      <p:bldP spid="117" grpId="0"/>
      <p:bldP spid="119" grpId="0"/>
      <p:bldP spid="121" grpId="0"/>
      <p:bldP spid="123" grpId="0"/>
      <p:bldP spid="125" grpId="0"/>
      <p:bldP spid="134" grpId="0"/>
      <p:bldP spid="135" grpId="0"/>
      <p:bldP spid="136" grpId="0"/>
      <p:bldP spid="137" grpId="0"/>
      <p:bldP spid="139" grpId="0"/>
      <p:bldP spid="141" grpId="0"/>
      <p:bldP spid="143" grpId="0"/>
      <p:bldP spid="145" grpId="0"/>
      <p:bldP spid="14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>
            <a:extLst>
              <a:ext uri="{FF2B5EF4-FFF2-40B4-BE49-F238E27FC236}">
                <a16:creationId xmlns:a16="http://schemas.microsoft.com/office/drawing/2014/main" id="{FAA726D5-9E90-440D-8D19-C02CF2AC6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53036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  <a:cs typeface="Segoe UI" panose="020B0502040204020203" pitchFamily="34" charset="0"/>
              </a:rPr>
              <a:t>Deep Dive?</a:t>
            </a:r>
          </a:p>
        </p:txBody>
      </p:sp>
      <p:pic>
        <p:nvPicPr>
          <p:cNvPr id="10244" name="Picture 4" descr="Scuba Clipart">
            <a:extLst>
              <a:ext uri="{FF2B5EF4-FFF2-40B4-BE49-F238E27FC236}">
                <a16:creationId xmlns:a16="http://schemas.microsoft.com/office/drawing/2014/main" id="{7F5A283D-7C50-4163-AFF5-CD0DE72E2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583" y="985521"/>
            <a:ext cx="4266395" cy="504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845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>
            <a:extLst>
              <a:ext uri="{FF2B5EF4-FFF2-40B4-BE49-F238E27FC236}">
                <a16:creationId xmlns:a16="http://schemas.microsoft.com/office/drawing/2014/main" id="{FAA726D5-9E90-440D-8D19-C02CF2AC6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53036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  <a:cs typeface="Segoe UI" panose="020B0502040204020203" pitchFamily="34" charset="0"/>
              </a:rPr>
              <a:t>Inspiration</a:t>
            </a:r>
          </a:p>
        </p:txBody>
      </p:sp>
      <p:pic>
        <p:nvPicPr>
          <p:cNvPr id="11266" name="Picture 2" descr="Neuron - Simple English Wikipedia, the free encyclopedia">
            <a:extLst>
              <a:ext uri="{FF2B5EF4-FFF2-40B4-BE49-F238E27FC236}">
                <a16:creationId xmlns:a16="http://schemas.microsoft.com/office/drawing/2014/main" id="{DB852A2F-64D3-4874-B00F-E5F6CBE02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314" y="1566654"/>
            <a:ext cx="8305263" cy="446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79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>
            <a:extLst>
              <a:ext uri="{FF2B5EF4-FFF2-40B4-BE49-F238E27FC236}">
                <a16:creationId xmlns:a16="http://schemas.microsoft.com/office/drawing/2014/main" id="{FAA726D5-9E90-440D-8D19-C02CF2AC6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53036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  <a:cs typeface="Segoe UI" panose="020B0502040204020203" pitchFamily="34" charset="0"/>
              </a:rPr>
              <a:t>Perceptron (SLP)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B0894C5-509C-4CFD-9711-6B299C8B15B9}"/>
              </a:ext>
            </a:extLst>
          </p:cNvPr>
          <p:cNvGrpSpPr/>
          <p:nvPr/>
        </p:nvGrpSpPr>
        <p:grpSpPr>
          <a:xfrm>
            <a:off x="1757965" y="2407527"/>
            <a:ext cx="7339659" cy="2855891"/>
            <a:chOff x="1622737" y="1886755"/>
            <a:chExt cx="7339659" cy="285589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D60C5C4-4B12-4A78-BB74-C3CEC7FA5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8798" y="3170187"/>
              <a:ext cx="914399" cy="505659"/>
            </a:xfrm>
            <a:prstGeom prst="rect">
              <a:avLst/>
            </a:prstGeom>
          </p:spPr>
        </p:pic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729F6D7C-19CF-4618-9B28-58D02BD12002}"/>
                </a:ext>
              </a:extLst>
            </p:cNvPr>
            <p:cNvSpPr/>
            <p:nvPr/>
          </p:nvSpPr>
          <p:spPr>
            <a:xfrm>
              <a:off x="1622737" y="1886755"/>
              <a:ext cx="457200" cy="457200"/>
            </a:xfrm>
            <a:custGeom>
              <a:avLst/>
              <a:gdLst>
                <a:gd name="connsiteX0" fmla="*/ 0 w 457200"/>
                <a:gd name="connsiteY0" fmla="*/ 228600 h 457200"/>
                <a:gd name="connsiteX1" fmla="*/ 228600 w 457200"/>
                <a:gd name="connsiteY1" fmla="*/ 0 h 457200"/>
                <a:gd name="connsiteX2" fmla="*/ 457200 w 457200"/>
                <a:gd name="connsiteY2" fmla="*/ 228600 h 457200"/>
                <a:gd name="connsiteX3" fmla="*/ 228600 w 457200"/>
                <a:gd name="connsiteY3" fmla="*/ 457200 h 457200"/>
                <a:gd name="connsiteX4" fmla="*/ 0 w 457200"/>
                <a:gd name="connsiteY4" fmla="*/ 2286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" h="457200" extrusionOk="0">
                  <a:moveTo>
                    <a:pt x="0" y="228600"/>
                  </a:moveTo>
                  <a:cubicBezTo>
                    <a:pt x="-15421" y="84214"/>
                    <a:pt x="110436" y="-2936"/>
                    <a:pt x="228600" y="0"/>
                  </a:cubicBezTo>
                  <a:cubicBezTo>
                    <a:pt x="353066" y="1004"/>
                    <a:pt x="465037" y="100009"/>
                    <a:pt x="457200" y="228600"/>
                  </a:cubicBezTo>
                  <a:cubicBezTo>
                    <a:pt x="452529" y="345540"/>
                    <a:pt x="348462" y="477082"/>
                    <a:pt x="228600" y="457200"/>
                  </a:cubicBezTo>
                  <a:cubicBezTo>
                    <a:pt x="112213" y="443591"/>
                    <a:pt x="1709" y="354711"/>
                    <a:pt x="0" y="228600"/>
                  </a:cubicBezTo>
                  <a:close/>
                </a:path>
              </a:pathLst>
            </a:custGeom>
            <a:noFill/>
            <a:ln w="19050">
              <a:solidFill>
                <a:schemeClr val="accent4"/>
              </a:solidFill>
              <a:extLst>
                <a:ext uri="{C807C97D-BFC1-408E-A445-0C87EB9F89A2}">
                  <ask:lineSketchStyleProps xmlns:ask="http://schemas.microsoft.com/office/drawing/2018/sketchyshapes" sd="879248734">
                    <a:prstGeom prst="flowChartConnector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12D9ED40-568C-4B25-8B8E-C663814C86FD}"/>
                </a:ext>
              </a:extLst>
            </p:cNvPr>
            <p:cNvSpPr/>
            <p:nvPr/>
          </p:nvSpPr>
          <p:spPr>
            <a:xfrm>
              <a:off x="1622737" y="2781836"/>
              <a:ext cx="457200" cy="457200"/>
            </a:xfrm>
            <a:custGeom>
              <a:avLst/>
              <a:gdLst>
                <a:gd name="connsiteX0" fmla="*/ 0 w 457200"/>
                <a:gd name="connsiteY0" fmla="*/ 228600 h 457200"/>
                <a:gd name="connsiteX1" fmla="*/ 228600 w 457200"/>
                <a:gd name="connsiteY1" fmla="*/ 0 h 457200"/>
                <a:gd name="connsiteX2" fmla="*/ 457200 w 457200"/>
                <a:gd name="connsiteY2" fmla="*/ 228600 h 457200"/>
                <a:gd name="connsiteX3" fmla="*/ 228600 w 457200"/>
                <a:gd name="connsiteY3" fmla="*/ 457200 h 457200"/>
                <a:gd name="connsiteX4" fmla="*/ 0 w 457200"/>
                <a:gd name="connsiteY4" fmla="*/ 2286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" h="457200" extrusionOk="0">
                  <a:moveTo>
                    <a:pt x="0" y="228600"/>
                  </a:moveTo>
                  <a:cubicBezTo>
                    <a:pt x="-15421" y="84214"/>
                    <a:pt x="110436" y="-2936"/>
                    <a:pt x="228600" y="0"/>
                  </a:cubicBezTo>
                  <a:cubicBezTo>
                    <a:pt x="353066" y="1004"/>
                    <a:pt x="465037" y="100009"/>
                    <a:pt x="457200" y="228600"/>
                  </a:cubicBezTo>
                  <a:cubicBezTo>
                    <a:pt x="452529" y="345540"/>
                    <a:pt x="348462" y="477082"/>
                    <a:pt x="228600" y="457200"/>
                  </a:cubicBezTo>
                  <a:cubicBezTo>
                    <a:pt x="112213" y="443591"/>
                    <a:pt x="1709" y="354711"/>
                    <a:pt x="0" y="228600"/>
                  </a:cubicBezTo>
                  <a:close/>
                </a:path>
              </a:pathLst>
            </a:custGeom>
            <a:noFill/>
            <a:ln w="19050">
              <a:extLst>
                <a:ext uri="{C807C97D-BFC1-408E-A445-0C87EB9F89A2}">
                  <ask:lineSketchStyleProps xmlns:ask="http://schemas.microsoft.com/office/drawing/2018/sketchyshapes" sd="879248734">
                    <a:prstGeom prst="flowChartConnector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5DB4C3E0-57E1-48EE-8998-AB3B8FCEDB34}"/>
                </a:ext>
              </a:extLst>
            </p:cNvPr>
            <p:cNvSpPr/>
            <p:nvPr/>
          </p:nvSpPr>
          <p:spPr>
            <a:xfrm>
              <a:off x="1622737" y="3447246"/>
              <a:ext cx="457200" cy="457200"/>
            </a:xfrm>
            <a:custGeom>
              <a:avLst/>
              <a:gdLst>
                <a:gd name="connsiteX0" fmla="*/ 0 w 457200"/>
                <a:gd name="connsiteY0" fmla="*/ 228600 h 457200"/>
                <a:gd name="connsiteX1" fmla="*/ 228600 w 457200"/>
                <a:gd name="connsiteY1" fmla="*/ 0 h 457200"/>
                <a:gd name="connsiteX2" fmla="*/ 457200 w 457200"/>
                <a:gd name="connsiteY2" fmla="*/ 228600 h 457200"/>
                <a:gd name="connsiteX3" fmla="*/ 228600 w 457200"/>
                <a:gd name="connsiteY3" fmla="*/ 457200 h 457200"/>
                <a:gd name="connsiteX4" fmla="*/ 0 w 457200"/>
                <a:gd name="connsiteY4" fmla="*/ 2286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" h="457200" extrusionOk="0">
                  <a:moveTo>
                    <a:pt x="0" y="228600"/>
                  </a:moveTo>
                  <a:cubicBezTo>
                    <a:pt x="-15421" y="84214"/>
                    <a:pt x="110436" y="-2936"/>
                    <a:pt x="228600" y="0"/>
                  </a:cubicBezTo>
                  <a:cubicBezTo>
                    <a:pt x="353066" y="1004"/>
                    <a:pt x="465037" y="100009"/>
                    <a:pt x="457200" y="228600"/>
                  </a:cubicBezTo>
                  <a:cubicBezTo>
                    <a:pt x="452529" y="345540"/>
                    <a:pt x="348462" y="477082"/>
                    <a:pt x="228600" y="457200"/>
                  </a:cubicBezTo>
                  <a:cubicBezTo>
                    <a:pt x="112213" y="443591"/>
                    <a:pt x="1709" y="354711"/>
                    <a:pt x="0" y="228600"/>
                  </a:cubicBezTo>
                  <a:close/>
                </a:path>
              </a:pathLst>
            </a:custGeom>
            <a:noFill/>
            <a:ln w="19050">
              <a:extLst>
                <a:ext uri="{C807C97D-BFC1-408E-A445-0C87EB9F89A2}">
                  <ask:lineSketchStyleProps xmlns:ask="http://schemas.microsoft.com/office/drawing/2018/sketchyshapes" sd="879248734">
                    <a:prstGeom prst="flowChartConnector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28AD85B7-C638-40B0-B704-ED4703C37E6A}"/>
                </a:ext>
              </a:extLst>
            </p:cNvPr>
            <p:cNvSpPr/>
            <p:nvPr/>
          </p:nvSpPr>
          <p:spPr>
            <a:xfrm>
              <a:off x="1622737" y="4285446"/>
              <a:ext cx="457200" cy="457200"/>
            </a:xfrm>
            <a:custGeom>
              <a:avLst/>
              <a:gdLst>
                <a:gd name="connsiteX0" fmla="*/ 0 w 457200"/>
                <a:gd name="connsiteY0" fmla="*/ 228600 h 457200"/>
                <a:gd name="connsiteX1" fmla="*/ 228600 w 457200"/>
                <a:gd name="connsiteY1" fmla="*/ 0 h 457200"/>
                <a:gd name="connsiteX2" fmla="*/ 457200 w 457200"/>
                <a:gd name="connsiteY2" fmla="*/ 228600 h 457200"/>
                <a:gd name="connsiteX3" fmla="*/ 228600 w 457200"/>
                <a:gd name="connsiteY3" fmla="*/ 457200 h 457200"/>
                <a:gd name="connsiteX4" fmla="*/ 0 w 457200"/>
                <a:gd name="connsiteY4" fmla="*/ 2286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" h="457200" extrusionOk="0">
                  <a:moveTo>
                    <a:pt x="0" y="228600"/>
                  </a:moveTo>
                  <a:cubicBezTo>
                    <a:pt x="-15421" y="84214"/>
                    <a:pt x="110436" y="-2936"/>
                    <a:pt x="228600" y="0"/>
                  </a:cubicBezTo>
                  <a:cubicBezTo>
                    <a:pt x="353066" y="1004"/>
                    <a:pt x="465037" y="100009"/>
                    <a:pt x="457200" y="228600"/>
                  </a:cubicBezTo>
                  <a:cubicBezTo>
                    <a:pt x="452529" y="345540"/>
                    <a:pt x="348462" y="477082"/>
                    <a:pt x="228600" y="457200"/>
                  </a:cubicBezTo>
                  <a:cubicBezTo>
                    <a:pt x="112213" y="443591"/>
                    <a:pt x="1709" y="354711"/>
                    <a:pt x="0" y="228600"/>
                  </a:cubicBezTo>
                  <a:close/>
                </a:path>
              </a:pathLst>
            </a:custGeom>
            <a:noFill/>
            <a:ln w="19050">
              <a:extLst>
                <a:ext uri="{C807C97D-BFC1-408E-A445-0C87EB9F89A2}">
                  <ask:lineSketchStyleProps xmlns:ask="http://schemas.microsoft.com/office/drawing/2018/sketchyshapes" sd="879248734">
                    <a:prstGeom prst="flowChartConnector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2047AB13-E93E-4EDF-8C4B-7E349777343C}"/>
                </a:ext>
              </a:extLst>
            </p:cNvPr>
            <p:cNvSpPr/>
            <p:nvPr/>
          </p:nvSpPr>
          <p:spPr>
            <a:xfrm>
              <a:off x="2869841" y="1886755"/>
              <a:ext cx="457200" cy="457200"/>
            </a:xfrm>
            <a:custGeom>
              <a:avLst/>
              <a:gdLst>
                <a:gd name="connsiteX0" fmla="*/ 0 w 457200"/>
                <a:gd name="connsiteY0" fmla="*/ 228600 h 457200"/>
                <a:gd name="connsiteX1" fmla="*/ 228600 w 457200"/>
                <a:gd name="connsiteY1" fmla="*/ 0 h 457200"/>
                <a:gd name="connsiteX2" fmla="*/ 457200 w 457200"/>
                <a:gd name="connsiteY2" fmla="*/ 228600 h 457200"/>
                <a:gd name="connsiteX3" fmla="*/ 228600 w 457200"/>
                <a:gd name="connsiteY3" fmla="*/ 457200 h 457200"/>
                <a:gd name="connsiteX4" fmla="*/ 0 w 457200"/>
                <a:gd name="connsiteY4" fmla="*/ 2286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" h="457200" extrusionOk="0">
                  <a:moveTo>
                    <a:pt x="0" y="228600"/>
                  </a:moveTo>
                  <a:cubicBezTo>
                    <a:pt x="-15421" y="84214"/>
                    <a:pt x="110436" y="-2936"/>
                    <a:pt x="228600" y="0"/>
                  </a:cubicBezTo>
                  <a:cubicBezTo>
                    <a:pt x="353066" y="1004"/>
                    <a:pt x="465037" y="100009"/>
                    <a:pt x="457200" y="228600"/>
                  </a:cubicBezTo>
                  <a:cubicBezTo>
                    <a:pt x="452529" y="345540"/>
                    <a:pt x="348462" y="477082"/>
                    <a:pt x="228600" y="457200"/>
                  </a:cubicBezTo>
                  <a:cubicBezTo>
                    <a:pt x="112213" y="443591"/>
                    <a:pt x="1709" y="354711"/>
                    <a:pt x="0" y="228600"/>
                  </a:cubicBezTo>
                  <a:close/>
                </a:path>
              </a:pathLst>
            </a:custGeom>
            <a:noFill/>
            <a:ln w="19050">
              <a:solidFill>
                <a:schemeClr val="accent4"/>
              </a:solidFill>
              <a:extLst>
                <a:ext uri="{C807C97D-BFC1-408E-A445-0C87EB9F89A2}">
                  <ask:lineSketchStyleProps xmlns:ask="http://schemas.microsoft.com/office/drawing/2018/sketchyshapes" sd="879248734">
                    <a:prstGeom prst="flowChartConnector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03124095-B14B-48E1-A592-99079B7FA77C}"/>
                </a:ext>
              </a:extLst>
            </p:cNvPr>
            <p:cNvSpPr/>
            <p:nvPr/>
          </p:nvSpPr>
          <p:spPr>
            <a:xfrm>
              <a:off x="2889159" y="2781836"/>
              <a:ext cx="457200" cy="457200"/>
            </a:xfrm>
            <a:custGeom>
              <a:avLst/>
              <a:gdLst>
                <a:gd name="connsiteX0" fmla="*/ 0 w 457200"/>
                <a:gd name="connsiteY0" fmla="*/ 228600 h 457200"/>
                <a:gd name="connsiteX1" fmla="*/ 228600 w 457200"/>
                <a:gd name="connsiteY1" fmla="*/ 0 h 457200"/>
                <a:gd name="connsiteX2" fmla="*/ 457200 w 457200"/>
                <a:gd name="connsiteY2" fmla="*/ 228600 h 457200"/>
                <a:gd name="connsiteX3" fmla="*/ 228600 w 457200"/>
                <a:gd name="connsiteY3" fmla="*/ 457200 h 457200"/>
                <a:gd name="connsiteX4" fmla="*/ 0 w 457200"/>
                <a:gd name="connsiteY4" fmla="*/ 2286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" h="457200" extrusionOk="0">
                  <a:moveTo>
                    <a:pt x="0" y="228600"/>
                  </a:moveTo>
                  <a:cubicBezTo>
                    <a:pt x="-15421" y="84214"/>
                    <a:pt x="110436" y="-2936"/>
                    <a:pt x="228600" y="0"/>
                  </a:cubicBezTo>
                  <a:cubicBezTo>
                    <a:pt x="353066" y="1004"/>
                    <a:pt x="465037" y="100009"/>
                    <a:pt x="457200" y="228600"/>
                  </a:cubicBezTo>
                  <a:cubicBezTo>
                    <a:pt x="452529" y="345540"/>
                    <a:pt x="348462" y="477082"/>
                    <a:pt x="228600" y="457200"/>
                  </a:cubicBezTo>
                  <a:cubicBezTo>
                    <a:pt x="112213" y="443591"/>
                    <a:pt x="1709" y="354711"/>
                    <a:pt x="0" y="228600"/>
                  </a:cubicBezTo>
                  <a:close/>
                </a:path>
              </a:pathLst>
            </a:custGeom>
            <a:noFill/>
            <a:ln w="19050">
              <a:extLst>
                <a:ext uri="{C807C97D-BFC1-408E-A445-0C87EB9F89A2}">
                  <ask:lineSketchStyleProps xmlns:ask="http://schemas.microsoft.com/office/drawing/2018/sketchyshapes" sd="879248734">
                    <a:prstGeom prst="flowChartConnector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75850C3A-E6B6-4A4B-BF5F-3B63FEE5DA7D}"/>
                </a:ext>
              </a:extLst>
            </p:cNvPr>
            <p:cNvSpPr/>
            <p:nvPr/>
          </p:nvSpPr>
          <p:spPr>
            <a:xfrm>
              <a:off x="2869841" y="3447246"/>
              <a:ext cx="457200" cy="457200"/>
            </a:xfrm>
            <a:custGeom>
              <a:avLst/>
              <a:gdLst>
                <a:gd name="connsiteX0" fmla="*/ 0 w 457200"/>
                <a:gd name="connsiteY0" fmla="*/ 228600 h 457200"/>
                <a:gd name="connsiteX1" fmla="*/ 228600 w 457200"/>
                <a:gd name="connsiteY1" fmla="*/ 0 h 457200"/>
                <a:gd name="connsiteX2" fmla="*/ 457200 w 457200"/>
                <a:gd name="connsiteY2" fmla="*/ 228600 h 457200"/>
                <a:gd name="connsiteX3" fmla="*/ 228600 w 457200"/>
                <a:gd name="connsiteY3" fmla="*/ 457200 h 457200"/>
                <a:gd name="connsiteX4" fmla="*/ 0 w 457200"/>
                <a:gd name="connsiteY4" fmla="*/ 2286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" h="457200" extrusionOk="0">
                  <a:moveTo>
                    <a:pt x="0" y="228600"/>
                  </a:moveTo>
                  <a:cubicBezTo>
                    <a:pt x="-15421" y="84214"/>
                    <a:pt x="110436" y="-2936"/>
                    <a:pt x="228600" y="0"/>
                  </a:cubicBezTo>
                  <a:cubicBezTo>
                    <a:pt x="353066" y="1004"/>
                    <a:pt x="465037" y="100009"/>
                    <a:pt x="457200" y="228600"/>
                  </a:cubicBezTo>
                  <a:cubicBezTo>
                    <a:pt x="452529" y="345540"/>
                    <a:pt x="348462" y="477082"/>
                    <a:pt x="228600" y="457200"/>
                  </a:cubicBezTo>
                  <a:cubicBezTo>
                    <a:pt x="112213" y="443591"/>
                    <a:pt x="1709" y="354711"/>
                    <a:pt x="0" y="228600"/>
                  </a:cubicBezTo>
                  <a:close/>
                </a:path>
              </a:pathLst>
            </a:custGeom>
            <a:noFill/>
            <a:ln w="19050">
              <a:extLst>
                <a:ext uri="{C807C97D-BFC1-408E-A445-0C87EB9F89A2}">
                  <ask:lineSketchStyleProps xmlns:ask="http://schemas.microsoft.com/office/drawing/2018/sketchyshapes" sd="879248734">
                    <a:prstGeom prst="flowChartConnector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A072BC44-91CD-4687-8275-AE47CB60F7E5}"/>
                </a:ext>
              </a:extLst>
            </p:cNvPr>
            <p:cNvSpPr/>
            <p:nvPr/>
          </p:nvSpPr>
          <p:spPr>
            <a:xfrm>
              <a:off x="2869841" y="4285446"/>
              <a:ext cx="457200" cy="457200"/>
            </a:xfrm>
            <a:custGeom>
              <a:avLst/>
              <a:gdLst>
                <a:gd name="connsiteX0" fmla="*/ 0 w 457200"/>
                <a:gd name="connsiteY0" fmla="*/ 228600 h 457200"/>
                <a:gd name="connsiteX1" fmla="*/ 228600 w 457200"/>
                <a:gd name="connsiteY1" fmla="*/ 0 h 457200"/>
                <a:gd name="connsiteX2" fmla="*/ 457200 w 457200"/>
                <a:gd name="connsiteY2" fmla="*/ 228600 h 457200"/>
                <a:gd name="connsiteX3" fmla="*/ 228600 w 457200"/>
                <a:gd name="connsiteY3" fmla="*/ 457200 h 457200"/>
                <a:gd name="connsiteX4" fmla="*/ 0 w 457200"/>
                <a:gd name="connsiteY4" fmla="*/ 2286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" h="457200" extrusionOk="0">
                  <a:moveTo>
                    <a:pt x="0" y="228600"/>
                  </a:moveTo>
                  <a:cubicBezTo>
                    <a:pt x="-15421" y="84214"/>
                    <a:pt x="110436" y="-2936"/>
                    <a:pt x="228600" y="0"/>
                  </a:cubicBezTo>
                  <a:cubicBezTo>
                    <a:pt x="353066" y="1004"/>
                    <a:pt x="465037" y="100009"/>
                    <a:pt x="457200" y="228600"/>
                  </a:cubicBezTo>
                  <a:cubicBezTo>
                    <a:pt x="452529" y="345540"/>
                    <a:pt x="348462" y="477082"/>
                    <a:pt x="228600" y="457200"/>
                  </a:cubicBezTo>
                  <a:cubicBezTo>
                    <a:pt x="112213" y="443591"/>
                    <a:pt x="1709" y="354711"/>
                    <a:pt x="0" y="228600"/>
                  </a:cubicBezTo>
                  <a:close/>
                </a:path>
              </a:pathLst>
            </a:custGeom>
            <a:noFill/>
            <a:ln w="19050">
              <a:extLst>
                <a:ext uri="{C807C97D-BFC1-408E-A445-0C87EB9F89A2}">
                  <ask:lineSketchStyleProps xmlns:ask="http://schemas.microsoft.com/office/drawing/2018/sketchyshapes" sd="879248734">
                    <a:prstGeom prst="flowChartConnector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6C968AF3-B84F-45B2-9B19-3AAB2A02F6B5}"/>
                </a:ext>
              </a:extLst>
            </p:cNvPr>
            <p:cNvSpPr/>
            <p:nvPr/>
          </p:nvSpPr>
          <p:spPr>
            <a:xfrm>
              <a:off x="4593463" y="2971800"/>
              <a:ext cx="914400" cy="914400"/>
            </a:xfrm>
            <a:custGeom>
              <a:avLst/>
              <a:gdLst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914400" extrusionOk="0">
                  <a:moveTo>
                    <a:pt x="0" y="457200"/>
                  </a:moveTo>
                  <a:cubicBezTo>
                    <a:pt x="-27885" y="171904"/>
                    <a:pt x="209032" y="-1575"/>
                    <a:pt x="457200" y="0"/>
                  </a:cubicBezTo>
                  <a:cubicBezTo>
                    <a:pt x="698050" y="6548"/>
                    <a:pt x="919899" y="203054"/>
                    <a:pt x="914400" y="457200"/>
                  </a:cubicBezTo>
                  <a:cubicBezTo>
                    <a:pt x="910609" y="702147"/>
                    <a:pt x="704780" y="929724"/>
                    <a:pt x="457200" y="914400"/>
                  </a:cubicBezTo>
                  <a:cubicBezTo>
                    <a:pt x="211738" y="904684"/>
                    <a:pt x="46440" y="705883"/>
                    <a:pt x="0" y="457200"/>
                  </a:cubicBezTo>
                  <a:close/>
                </a:path>
              </a:pathLst>
            </a:custGeom>
            <a:noFill/>
            <a:ln w="19050">
              <a:extLst>
                <a:ext uri="{C807C97D-BFC1-408E-A445-0C87EB9F89A2}">
                  <ask:lineSketchStyleProps xmlns:ask="http://schemas.microsoft.com/office/drawing/2018/sketchyshapes" sd="879248734">
                    <a:prstGeom prst="flowChartConnector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97282C4E-E289-401D-9E05-29E9F8D7A3E9}"/>
                </a:ext>
              </a:extLst>
            </p:cNvPr>
            <p:cNvSpPr/>
            <p:nvPr/>
          </p:nvSpPr>
          <p:spPr>
            <a:xfrm>
              <a:off x="6608798" y="2968580"/>
              <a:ext cx="914400" cy="914400"/>
            </a:xfrm>
            <a:custGeom>
              <a:avLst/>
              <a:gdLst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914400" extrusionOk="0">
                  <a:moveTo>
                    <a:pt x="0" y="457200"/>
                  </a:moveTo>
                  <a:cubicBezTo>
                    <a:pt x="-27885" y="171904"/>
                    <a:pt x="209032" y="-1575"/>
                    <a:pt x="457200" y="0"/>
                  </a:cubicBezTo>
                  <a:cubicBezTo>
                    <a:pt x="698050" y="6548"/>
                    <a:pt x="919899" y="203054"/>
                    <a:pt x="914400" y="457200"/>
                  </a:cubicBezTo>
                  <a:cubicBezTo>
                    <a:pt x="910609" y="702147"/>
                    <a:pt x="704780" y="929724"/>
                    <a:pt x="457200" y="914400"/>
                  </a:cubicBezTo>
                  <a:cubicBezTo>
                    <a:pt x="211738" y="904684"/>
                    <a:pt x="46440" y="705883"/>
                    <a:pt x="0" y="457200"/>
                  </a:cubicBezTo>
                  <a:close/>
                </a:path>
              </a:pathLst>
            </a:custGeom>
            <a:noFill/>
            <a:ln w="19050">
              <a:extLst>
                <a:ext uri="{C807C97D-BFC1-408E-A445-0C87EB9F89A2}">
                  <ask:lineSketchStyleProps xmlns:ask="http://schemas.microsoft.com/office/drawing/2018/sketchyshapes" sd="879248734">
                    <a:prstGeom prst="flowChartConnector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29BD49D-9441-4A36-8FE7-70CD90DD5DDB}"/>
                </a:ext>
              </a:extLst>
            </p:cNvPr>
            <p:cNvCxnSpPr>
              <a:cxnSpLocks/>
              <a:stCxn id="7" idx="6"/>
              <a:endCxn id="11" idx="2"/>
            </p:cNvCxnSpPr>
            <p:nvPr/>
          </p:nvCxnSpPr>
          <p:spPr>
            <a:xfrm>
              <a:off x="2079937" y="2115355"/>
              <a:ext cx="789904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64556E8-FE51-4E7A-AFA6-7D14FF782122}"/>
                </a:ext>
              </a:extLst>
            </p:cNvPr>
            <p:cNvCxnSpPr>
              <a:cxnSpLocks/>
              <a:stCxn id="10" idx="6"/>
              <a:endCxn id="14" idx="2"/>
            </p:cNvCxnSpPr>
            <p:nvPr/>
          </p:nvCxnSpPr>
          <p:spPr>
            <a:xfrm>
              <a:off x="2079937" y="4514046"/>
              <a:ext cx="78990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0D4F14D-4190-4A58-A951-36F8621054D4}"/>
                </a:ext>
              </a:extLst>
            </p:cNvPr>
            <p:cNvCxnSpPr>
              <a:cxnSpLocks/>
              <a:stCxn id="9" idx="6"/>
              <a:endCxn id="13" idx="2"/>
            </p:cNvCxnSpPr>
            <p:nvPr/>
          </p:nvCxnSpPr>
          <p:spPr>
            <a:xfrm>
              <a:off x="2079937" y="3675846"/>
              <a:ext cx="78990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AA251C6-FDBE-4BE1-97D8-CF34D0386D7A}"/>
                </a:ext>
              </a:extLst>
            </p:cNvPr>
            <p:cNvCxnSpPr>
              <a:cxnSpLocks/>
              <a:stCxn id="8" idx="6"/>
              <a:endCxn id="12" idx="2"/>
            </p:cNvCxnSpPr>
            <p:nvPr/>
          </p:nvCxnSpPr>
          <p:spPr>
            <a:xfrm>
              <a:off x="2079937" y="3010436"/>
              <a:ext cx="809222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A405EF4-F3D8-4E52-9E73-E7F6D8AA6EB9}"/>
                </a:ext>
              </a:extLst>
            </p:cNvPr>
            <p:cNvCxnSpPr>
              <a:cxnSpLocks/>
              <a:stCxn id="11" idx="6"/>
              <a:endCxn id="15" idx="2"/>
            </p:cNvCxnSpPr>
            <p:nvPr/>
          </p:nvCxnSpPr>
          <p:spPr>
            <a:xfrm>
              <a:off x="3327041" y="2115355"/>
              <a:ext cx="1266422" cy="1313645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6E95F55-4F0B-4397-B887-D5F0EBED1CAA}"/>
                </a:ext>
              </a:extLst>
            </p:cNvPr>
            <p:cNvCxnSpPr>
              <a:cxnSpLocks/>
              <a:stCxn id="12" idx="6"/>
              <a:endCxn id="15" idx="2"/>
            </p:cNvCxnSpPr>
            <p:nvPr/>
          </p:nvCxnSpPr>
          <p:spPr>
            <a:xfrm>
              <a:off x="3346359" y="3010436"/>
              <a:ext cx="1247104" cy="41856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FBB3A7D-16D9-4DAC-8188-80298F55EAAF}"/>
                </a:ext>
              </a:extLst>
            </p:cNvPr>
            <p:cNvCxnSpPr>
              <a:cxnSpLocks/>
              <a:stCxn id="13" idx="6"/>
              <a:endCxn id="15" idx="2"/>
            </p:cNvCxnSpPr>
            <p:nvPr/>
          </p:nvCxnSpPr>
          <p:spPr>
            <a:xfrm flipV="1">
              <a:off x="3327041" y="3429000"/>
              <a:ext cx="1266422" cy="24684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A12A0F-E231-4473-948F-2204E65B0039}"/>
                </a:ext>
              </a:extLst>
            </p:cNvPr>
            <p:cNvCxnSpPr>
              <a:cxnSpLocks/>
              <a:stCxn id="14" idx="6"/>
              <a:endCxn id="15" idx="2"/>
            </p:cNvCxnSpPr>
            <p:nvPr/>
          </p:nvCxnSpPr>
          <p:spPr>
            <a:xfrm flipV="1">
              <a:off x="3327041" y="3429000"/>
              <a:ext cx="1266422" cy="108504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AC43A51-B77D-4AD2-B08B-2BFAE6ECEECD}"/>
                </a:ext>
              </a:extLst>
            </p:cNvPr>
            <p:cNvCxnSpPr>
              <a:cxnSpLocks/>
              <a:stCxn id="15" idx="6"/>
              <a:endCxn id="17" idx="2"/>
            </p:cNvCxnSpPr>
            <p:nvPr/>
          </p:nvCxnSpPr>
          <p:spPr>
            <a:xfrm flipV="1">
              <a:off x="5507863" y="3425780"/>
              <a:ext cx="1100935" cy="322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E95DE42-BD26-42F7-A5F6-07F75FEA71E8}"/>
                </a:ext>
              </a:extLst>
            </p:cNvPr>
            <p:cNvCxnSpPr>
              <a:stCxn id="17" idx="6"/>
            </p:cNvCxnSpPr>
            <p:nvPr/>
          </p:nvCxnSpPr>
          <p:spPr>
            <a:xfrm>
              <a:off x="7523198" y="3425780"/>
              <a:ext cx="52159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5157F6B-1ADF-4A7D-B645-8B1942776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9610" y="2435787"/>
              <a:ext cx="0" cy="96162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A2D9088-C8A6-4404-877F-D4CE1E1324DA}"/>
                </a:ext>
              </a:extLst>
            </p:cNvPr>
            <p:cNvCxnSpPr>
              <a:cxnSpLocks/>
              <a:endCxn id="32" idx="3"/>
            </p:cNvCxnSpPr>
            <p:nvPr/>
          </p:nvCxnSpPr>
          <p:spPr>
            <a:xfrm flipH="1">
              <a:off x="5911524" y="2437695"/>
              <a:ext cx="282756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244DDA5-1547-4230-93E2-49E7E14B2A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32781" y="2435787"/>
              <a:ext cx="199322" cy="16289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DA4DDC3-9DFD-431D-890D-D3B78AABFF7B}"/>
                </a:ext>
              </a:extLst>
            </p:cNvPr>
            <p:cNvSpPr/>
            <p:nvPr/>
          </p:nvSpPr>
          <p:spPr>
            <a:xfrm>
              <a:off x="4982097" y="2276709"/>
              <a:ext cx="929427" cy="321972"/>
            </a:xfrm>
            <a:custGeom>
              <a:avLst/>
              <a:gdLst>
                <a:gd name="connsiteX0" fmla="*/ 0 w 929427"/>
                <a:gd name="connsiteY0" fmla="*/ 0 h 321972"/>
                <a:gd name="connsiteX1" fmla="*/ 929427 w 929427"/>
                <a:gd name="connsiteY1" fmla="*/ 0 h 321972"/>
                <a:gd name="connsiteX2" fmla="*/ 929427 w 929427"/>
                <a:gd name="connsiteY2" fmla="*/ 321972 h 321972"/>
                <a:gd name="connsiteX3" fmla="*/ 0 w 929427"/>
                <a:gd name="connsiteY3" fmla="*/ 321972 h 321972"/>
                <a:gd name="connsiteX4" fmla="*/ 0 w 929427"/>
                <a:gd name="connsiteY4" fmla="*/ 0 h 321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427" h="321972" extrusionOk="0">
                  <a:moveTo>
                    <a:pt x="0" y="0"/>
                  </a:moveTo>
                  <a:cubicBezTo>
                    <a:pt x="154996" y="63797"/>
                    <a:pt x="534055" y="-44676"/>
                    <a:pt x="929427" y="0"/>
                  </a:cubicBezTo>
                  <a:cubicBezTo>
                    <a:pt x="957760" y="57152"/>
                    <a:pt x="901175" y="252118"/>
                    <a:pt x="929427" y="321972"/>
                  </a:cubicBezTo>
                  <a:cubicBezTo>
                    <a:pt x="791443" y="361067"/>
                    <a:pt x="387911" y="286175"/>
                    <a:pt x="0" y="321972"/>
                  </a:cubicBezTo>
                  <a:cubicBezTo>
                    <a:pt x="-20204" y="285957"/>
                    <a:pt x="12364" y="130077"/>
                    <a:pt x="0" y="0"/>
                  </a:cubicBezTo>
                  <a:close/>
                </a:path>
              </a:pathLst>
            </a:custGeom>
            <a:noFill/>
            <a:ln w="19050"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7BD53A3-A8CE-4D56-AF07-02AEA87B6B05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4436772" y="2435787"/>
              <a:ext cx="545325" cy="19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96E7BA9-B02E-41A9-B6FD-B7E65E52C71A}"/>
                    </a:ext>
                  </a:extLst>
                </p:cNvPr>
                <p:cNvSpPr txBox="1"/>
                <p:nvPr/>
              </p:nvSpPr>
              <p:spPr>
                <a:xfrm>
                  <a:off x="1722946" y="2841248"/>
                  <a:ext cx="27610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96E7BA9-B02E-41A9-B6FD-B7E65E52C7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2946" y="2841248"/>
                  <a:ext cx="27610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3333" r="-6667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6C1FC7B-BBDC-450C-AFE5-D150FBED12A6}"/>
                    </a:ext>
                  </a:extLst>
                </p:cNvPr>
                <p:cNvSpPr txBox="1"/>
                <p:nvPr/>
              </p:nvSpPr>
              <p:spPr>
                <a:xfrm>
                  <a:off x="1732207" y="1976855"/>
                  <a:ext cx="18114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6C1FC7B-BBDC-450C-AFE5-D150FBED12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2207" y="1976855"/>
                  <a:ext cx="181140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0000" r="-300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D563826-8F6B-402E-873E-61492BB9185F}"/>
                    </a:ext>
                  </a:extLst>
                </p:cNvPr>
                <p:cNvSpPr txBox="1"/>
                <p:nvPr/>
              </p:nvSpPr>
              <p:spPr>
                <a:xfrm>
                  <a:off x="1722946" y="3499247"/>
                  <a:ext cx="2814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D563826-8F6B-402E-873E-61492BB918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2946" y="3499247"/>
                  <a:ext cx="281423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3043" r="-652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8A77F6D-B895-44FF-96B4-16ACDC6AEB18}"/>
                    </a:ext>
                  </a:extLst>
                </p:cNvPr>
                <p:cNvSpPr txBox="1"/>
                <p:nvPr/>
              </p:nvSpPr>
              <p:spPr>
                <a:xfrm>
                  <a:off x="1732207" y="4375546"/>
                  <a:ext cx="29552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8A77F6D-B895-44FF-96B4-16ACDC6AEB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2207" y="4375546"/>
                  <a:ext cx="295529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0204" r="-4082" b="-1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8F8B683-6BFC-47E2-BD54-EBD8094399B2}"/>
                    </a:ext>
                  </a:extLst>
                </p:cNvPr>
                <p:cNvSpPr txBox="1"/>
                <p:nvPr/>
              </p:nvSpPr>
              <p:spPr>
                <a:xfrm>
                  <a:off x="2991388" y="2841248"/>
                  <a:ext cx="317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8F8B683-6BFC-47E2-BD54-EBD8094399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1388" y="2841248"/>
                  <a:ext cx="317138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1538" r="-5769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F63862A-0713-4E69-8414-DEFB077D04A2}"/>
                    </a:ext>
                  </a:extLst>
                </p:cNvPr>
                <p:cNvSpPr txBox="1"/>
                <p:nvPr/>
              </p:nvSpPr>
              <p:spPr>
                <a:xfrm>
                  <a:off x="2962679" y="3537345"/>
                  <a:ext cx="32246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F63862A-0713-4E69-8414-DEFB077D04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2679" y="3537345"/>
                  <a:ext cx="322461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9434" r="-9434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219126B0-E582-4C4A-B313-162343D45C89}"/>
                    </a:ext>
                  </a:extLst>
                </p:cNvPr>
                <p:cNvSpPr txBox="1"/>
                <p:nvPr/>
              </p:nvSpPr>
              <p:spPr>
                <a:xfrm>
                  <a:off x="2955563" y="4378715"/>
                  <a:ext cx="32957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219126B0-E582-4C4A-B313-162343D45C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5563" y="4378715"/>
                  <a:ext cx="329577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1111" r="-3704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8CEC170-2072-431A-900D-366731579643}"/>
                    </a:ext>
                  </a:extLst>
                </p:cNvPr>
                <p:cNvSpPr txBox="1"/>
                <p:nvPr/>
              </p:nvSpPr>
              <p:spPr>
                <a:xfrm>
                  <a:off x="2962679" y="1971923"/>
                  <a:ext cx="32246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8CEC170-2072-431A-900D-3667315796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2679" y="1971923"/>
                  <a:ext cx="322461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9434" r="-9434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7607CFC-BD26-4C48-B7BC-4D4DBC34B559}"/>
                    </a:ext>
                  </a:extLst>
                </p:cNvPr>
                <p:cNvSpPr txBox="1"/>
                <p:nvPr/>
              </p:nvSpPr>
              <p:spPr>
                <a:xfrm>
                  <a:off x="4707227" y="3145564"/>
                  <a:ext cx="761491" cy="5883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pt-BR" sz="14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sz="140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ctrlPr>
                                  <a:rPr lang="pt-BR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pt-B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7607CFC-BD26-4C48-B7BC-4D4DBC34B5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7227" y="3145564"/>
                  <a:ext cx="761491" cy="58836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1C56D1A-7F20-43C1-952A-304536B1EC96}"/>
                    </a:ext>
                  </a:extLst>
                </p:cNvPr>
                <p:cNvSpPr txBox="1"/>
                <p:nvPr/>
              </p:nvSpPr>
              <p:spPr>
                <a:xfrm>
                  <a:off x="4593463" y="4188648"/>
                  <a:ext cx="128317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𝑛𝑡𝑔𝑒𝑟𝑎𝑡𝑖𝑜𝑛</m:t>
                        </m:r>
                      </m:oMath>
                    </m:oMathPara>
                  </a14:m>
                  <a:endParaRPr lang="en-US" b="0" dirty="0"/>
                </a:p>
                <a:p>
                  <a:r>
                    <a:rPr lang="en-US" i="1" dirty="0">
                      <a:latin typeface="Cambria Math" panose="02040503050406030204" pitchFamily="18" charset="0"/>
                    </a:rPr>
                    <a:t>function</a:t>
                  </a: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1C56D1A-7F20-43C1-952A-304536B1EC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3463" y="4188648"/>
                  <a:ext cx="1283172" cy="553998"/>
                </a:xfrm>
                <a:prstGeom prst="rect">
                  <a:avLst/>
                </a:prstGeom>
                <a:blipFill>
                  <a:blip r:embed="rId13"/>
                  <a:stretch>
                    <a:fillRect l="-11429" t="-2222" r="-6190" b="-2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83710A1-FE52-4CC5-ABE3-8760D0A0905E}"/>
                    </a:ext>
                  </a:extLst>
                </p:cNvPr>
                <p:cNvSpPr txBox="1"/>
                <p:nvPr/>
              </p:nvSpPr>
              <p:spPr>
                <a:xfrm>
                  <a:off x="6635476" y="4188648"/>
                  <a:ext cx="1148520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𝑐𝑡𝑖𝑣𝑎𝑡𝑖𝑜𝑛</m:t>
                        </m:r>
                      </m:oMath>
                    </m:oMathPara>
                  </a14:m>
                  <a:endParaRPr lang="en-US" b="0" dirty="0"/>
                </a:p>
                <a:p>
                  <a:r>
                    <a:rPr lang="en-US" i="1" dirty="0">
                      <a:latin typeface="Cambria Math" panose="02040503050406030204" pitchFamily="18" charset="0"/>
                    </a:rPr>
                    <a:t>function</a:t>
                  </a: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83710A1-FE52-4CC5-ABE3-8760D0A090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5476" y="4188648"/>
                  <a:ext cx="1148520" cy="553998"/>
                </a:xfrm>
                <a:prstGeom prst="rect">
                  <a:avLst/>
                </a:prstGeom>
                <a:blipFill>
                  <a:blip r:embed="rId14"/>
                  <a:stretch>
                    <a:fillRect l="-12766" r="-4787" b="-2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037E6B4-9733-4075-9714-C7B484AB27A2}"/>
                    </a:ext>
                  </a:extLst>
                </p:cNvPr>
                <p:cNvSpPr txBox="1"/>
                <p:nvPr/>
              </p:nvSpPr>
              <p:spPr>
                <a:xfrm>
                  <a:off x="5121272" y="2281251"/>
                  <a:ext cx="65107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𝑟𝑟𝑜𝑟</m:t>
                        </m:r>
                      </m:oMath>
                    </m:oMathPara>
                  </a14:m>
                  <a:endParaRPr 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037E6B4-9733-4075-9714-C7B484AB27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1272" y="2281251"/>
                  <a:ext cx="651076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7477" r="-4673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7F3D3391-FC05-4B21-BB20-196B24EF470B}"/>
                    </a:ext>
                  </a:extLst>
                </p:cNvPr>
                <p:cNvSpPr txBox="1"/>
                <p:nvPr/>
              </p:nvSpPr>
              <p:spPr>
                <a:xfrm>
                  <a:off x="8204945" y="3258911"/>
                  <a:ext cx="7574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𝑢𝑡𝑝𝑢𝑡</m:t>
                        </m:r>
                      </m:oMath>
                    </m:oMathPara>
                  </a14:m>
                  <a:endParaRPr 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7F3D3391-FC05-4B21-BB20-196B24EF47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4945" y="3258911"/>
                  <a:ext cx="757451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4032" r="-1048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29439117-55D3-454F-91DA-C997F1C1D876}"/>
              </a:ext>
            </a:extLst>
          </p:cNvPr>
          <p:cNvSpPr txBox="1"/>
          <p:nvPr/>
        </p:nvSpPr>
        <p:spPr>
          <a:xfrm>
            <a:off x="82882" y="771540"/>
            <a:ext cx="6217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perceptron algorithm was invented in 1958 at the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17" tooltip="Cornell Aeronautical Laboratory"/>
              </a:rPr>
              <a:t>Cornell Aeronautical Laboratory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by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18" tooltip="Frank Rosenblatt"/>
              </a:rPr>
              <a:t>Frank Rosenblatt</a:t>
            </a:r>
            <a:endParaRPr lang="en-US" dirty="0"/>
          </a:p>
        </p:txBody>
      </p:sp>
      <p:pic>
        <p:nvPicPr>
          <p:cNvPr id="12290" name="Picture 2" descr="Neuron With Axon Clip Art">
            <a:extLst>
              <a:ext uri="{FF2B5EF4-FFF2-40B4-BE49-F238E27FC236}">
                <a16:creationId xmlns:a16="http://schemas.microsoft.com/office/drawing/2014/main" id="{5D79A30D-984B-423F-A366-1A29755EE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016" y="223988"/>
            <a:ext cx="2565579" cy="117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9499654D-217A-4F2E-B8B1-C712043F3B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5681" y="2493430"/>
            <a:ext cx="2905074" cy="4180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Comic Sans MS" panose="030F0702030302020204" pitchFamily="66" charset="0"/>
                <a:cs typeface="Segoe UI" panose="020B0502040204020203" pitchFamily="34" charset="0"/>
              </a:rPr>
              <a:t>Looks familiar?</a:t>
            </a:r>
          </a:p>
        </p:txBody>
      </p:sp>
      <p:pic>
        <p:nvPicPr>
          <p:cNvPr id="78" name="Picture 6" descr="Questions question mark clip art">
            <a:extLst>
              <a:ext uri="{FF2B5EF4-FFF2-40B4-BE49-F238E27FC236}">
                <a16:creationId xmlns:a16="http://schemas.microsoft.com/office/drawing/2014/main" id="{8A7BDD25-BEFC-431F-BC8C-344482E55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517" y="3697496"/>
            <a:ext cx="490098" cy="78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6" descr="Questions question mark clip art">
            <a:extLst>
              <a:ext uri="{FF2B5EF4-FFF2-40B4-BE49-F238E27FC236}">
                <a16:creationId xmlns:a16="http://schemas.microsoft.com/office/drawing/2014/main" id="{484D996F-0E47-4951-A5C1-78279AB4B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675" y="3740490"/>
            <a:ext cx="490098" cy="78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6" descr="Questions question mark clip art">
            <a:extLst>
              <a:ext uri="{FF2B5EF4-FFF2-40B4-BE49-F238E27FC236}">
                <a16:creationId xmlns:a16="http://schemas.microsoft.com/office/drawing/2014/main" id="{2430E4E6-DD24-4808-BAE1-4D93E6317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467" y="2593804"/>
            <a:ext cx="490098" cy="78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Picture 11270">
            <a:extLst>
              <a:ext uri="{FF2B5EF4-FFF2-40B4-BE49-F238E27FC236}">
                <a16:creationId xmlns:a16="http://schemas.microsoft.com/office/drawing/2014/main" id="{FCB14D42-AC90-45FB-9515-BB7C5821705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16098" y="5458779"/>
            <a:ext cx="241935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4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>
            <a:extLst>
              <a:ext uri="{FF2B5EF4-FFF2-40B4-BE49-F238E27FC236}">
                <a16:creationId xmlns:a16="http://schemas.microsoft.com/office/drawing/2014/main" id="{FAA726D5-9E90-440D-8D19-C02CF2AC6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53036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  <a:cs typeface="Segoe UI" panose="020B0502040204020203" pitchFamily="34" charset="0"/>
              </a:rPr>
              <a:t>Integration</a:t>
            </a:r>
          </a:p>
        </p:txBody>
      </p:sp>
      <p:pic>
        <p:nvPicPr>
          <p:cNvPr id="13314" name="Picture 2" descr="Clinician Clipart">
            <a:extLst>
              <a:ext uri="{FF2B5EF4-FFF2-40B4-BE49-F238E27FC236}">
                <a16:creationId xmlns:a16="http://schemas.microsoft.com/office/drawing/2014/main" id="{4AA5D17A-1B5C-4093-85C5-55CC5B060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5414" y="212501"/>
            <a:ext cx="1132317" cy="117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A14C816C-8ADC-412F-999D-8092FDDF8479}"/>
              </a:ext>
            </a:extLst>
          </p:cNvPr>
          <p:cNvGrpSpPr/>
          <p:nvPr/>
        </p:nvGrpSpPr>
        <p:grpSpPr>
          <a:xfrm>
            <a:off x="524595" y="1953657"/>
            <a:ext cx="3017095" cy="2758343"/>
            <a:chOff x="923840" y="1258200"/>
            <a:chExt cx="3017095" cy="2758343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B3397F7-05A2-4652-AB06-2071C4D51A3E}"/>
                </a:ext>
              </a:extLst>
            </p:cNvPr>
            <p:cNvGrpSpPr/>
            <p:nvPr/>
          </p:nvGrpSpPr>
          <p:grpSpPr>
            <a:xfrm rot="19663116">
              <a:off x="939580" y="2612887"/>
              <a:ext cx="2860621" cy="91444"/>
              <a:chOff x="304585" y="2899883"/>
              <a:chExt cx="2860621" cy="91444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3D62E0FD-6563-4A96-A057-D212F6DDCE9F}"/>
                  </a:ext>
                </a:extLst>
              </p:cNvPr>
              <p:cNvSpPr/>
              <p:nvPr/>
            </p:nvSpPr>
            <p:spPr>
              <a:xfrm rot="3005078">
                <a:off x="858426" y="2899887"/>
                <a:ext cx="91440" cy="91440"/>
              </a:xfrm>
              <a:custGeom>
                <a:avLst/>
                <a:gdLst>
                  <a:gd name="connsiteX0" fmla="*/ 0 w 91440"/>
                  <a:gd name="connsiteY0" fmla="*/ 45720 h 91440"/>
                  <a:gd name="connsiteX1" fmla="*/ 45720 w 91440"/>
                  <a:gd name="connsiteY1" fmla="*/ 0 h 91440"/>
                  <a:gd name="connsiteX2" fmla="*/ 91440 w 91440"/>
                  <a:gd name="connsiteY2" fmla="*/ 45720 h 91440"/>
                  <a:gd name="connsiteX3" fmla="*/ 45720 w 91440"/>
                  <a:gd name="connsiteY3" fmla="*/ 91440 h 91440"/>
                  <a:gd name="connsiteX4" fmla="*/ 0 w 91440"/>
                  <a:gd name="connsiteY4" fmla="*/ 45720 h 9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" h="91440" fill="none" extrusionOk="0">
                    <a:moveTo>
                      <a:pt x="0" y="45720"/>
                    </a:moveTo>
                    <a:cubicBezTo>
                      <a:pt x="-944" y="20083"/>
                      <a:pt x="19855" y="1112"/>
                      <a:pt x="45720" y="0"/>
                    </a:cubicBezTo>
                    <a:cubicBezTo>
                      <a:pt x="73528" y="2937"/>
                      <a:pt x="93219" y="22289"/>
                      <a:pt x="91440" y="45720"/>
                    </a:cubicBezTo>
                    <a:cubicBezTo>
                      <a:pt x="89334" y="70325"/>
                      <a:pt x="73597" y="94474"/>
                      <a:pt x="45720" y="91440"/>
                    </a:cubicBezTo>
                    <a:cubicBezTo>
                      <a:pt x="19626" y="92581"/>
                      <a:pt x="-1561" y="69538"/>
                      <a:pt x="0" y="45720"/>
                    </a:cubicBezTo>
                    <a:close/>
                  </a:path>
                  <a:path w="91440" h="91440" stroke="0" extrusionOk="0">
                    <a:moveTo>
                      <a:pt x="0" y="45720"/>
                    </a:moveTo>
                    <a:cubicBezTo>
                      <a:pt x="4087" y="14455"/>
                      <a:pt x="20827" y="560"/>
                      <a:pt x="45720" y="0"/>
                    </a:cubicBezTo>
                    <a:cubicBezTo>
                      <a:pt x="68639" y="-6487"/>
                      <a:pt x="93831" y="21900"/>
                      <a:pt x="91440" y="45720"/>
                    </a:cubicBezTo>
                    <a:cubicBezTo>
                      <a:pt x="91026" y="66456"/>
                      <a:pt x="69405" y="92145"/>
                      <a:pt x="45720" y="91440"/>
                    </a:cubicBezTo>
                    <a:cubicBezTo>
                      <a:pt x="19460" y="86593"/>
                      <a:pt x="1276" y="72809"/>
                      <a:pt x="0" y="4572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7D01A859-3031-4AB5-B4FA-E75C9FF9DF75}"/>
                  </a:ext>
                </a:extLst>
              </p:cNvPr>
              <p:cNvSpPr/>
              <p:nvPr/>
            </p:nvSpPr>
            <p:spPr>
              <a:xfrm rot="3005078">
                <a:off x="2519937" y="2899883"/>
                <a:ext cx="91440" cy="91440"/>
              </a:xfrm>
              <a:custGeom>
                <a:avLst/>
                <a:gdLst>
                  <a:gd name="connsiteX0" fmla="*/ 0 w 91440"/>
                  <a:gd name="connsiteY0" fmla="*/ 45720 h 91440"/>
                  <a:gd name="connsiteX1" fmla="*/ 45720 w 91440"/>
                  <a:gd name="connsiteY1" fmla="*/ 0 h 91440"/>
                  <a:gd name="connsiteX2" fmla="*/ 91440 w 91440"/>
                  <a:gd name="connsiteY2" fmla="*/ 45720 h 91440"/>
                  <a:gd name="connsiteX3" fmla="*/ 45720 w 91440"/>
                  <a:gd name="connsiteY3" fmla="*/ 91440 h 91440"/>
                  <a:gd name="connsiteX4" fmla="*/ 0 w 91440"/>
                  <a:gd name="connsiteY4" fmla="*/ 45720 h 9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" h="91440" fill="none" extrusionOk="0">
                    <a:moveTo>
                      <a:pt x="0" y="45720"/>
                    </a:moveTo>
                    <a:cubicBezTo>
                      <a:pt x="-944" y="20083"/>
                      <a:pt x="19855" y="1112"/>
                      <a:pt x="45720" y="0"/>
                    </a:cubicBezTo>
                    <a:cubicBezTo>
                      <a:pt x="73528" y="2937"/>
                      <a:pt x="93219" y="22289"/>
                      <a:pt x="91440" y="45720"/>
                    </a:cubicBezTo>
                    <a:cubicBezTo>
                      <a:pt x="89334" y="70325"/>
                      <a:pt x="73597" y="94474"/>
                      <a:pt x="45720" y="91440"/>
                    </a:cubicBezTo>
                    <a:cubicBezTo>
                      <a:pt x="19626" y="92581"/>
                      <a:pt x="-1561" y="69538"/>
                      <a:pt x="0" y="45720"/>
                    </a:cubicBezTo>
                    <a:close/>
                  </a:path>
                  <a:path w="91440" h="91440" stroke="0" extrusionOk="0">
                    <a:moveTo>
                      <a:pt x="0" y="45720"/>
                    </a:moveTo>
                    <a:cubicBezTo>
                      <a:pt x="4087" y="14455"/>
                      <a:pt x="20827" y="560"/>
                      <a:pt x="45720" y="0"/>
                    </a:cubicBezTo>
                    <a:cubicBezTo>
                      <a:pt x="68639" y="-6487"/>
                      <a:pt x="93831" y="21900"/>
                      <a:pt x="91440" y="45720"/>
                    </a:cubicBezTo>
                    <a:cubicBezTo>
                      <a:pt x="91026" y="66456"/>
                      <a:pt x="69405" y="92145"/>
                      <a:pt x="45720" y="91440"/>
                    </a:cubicBezTo>
                    <a:cubicBezTo>
                      <a:pt x="19460" y="86593"/>
                      <a:pt x="1276" y="72809"/>
                      <a:pt x="0" y="4572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97D3FEF-96BD-4433-9CBF-D998E0610C72}"/>
                  </a:ext>
                </a:extLst>
              </p:cNvPr>
              <p:cNvSpPr/>
              <p:nvPr/>
            </p:nvSpPr>
            <p:spPr>
              <a:xfrm rot="3005078">
                <a:off x="304585" y="2899886"/>
                <a:ext cx="91440" cy="91440"/>
              </a:xfrm>
              <a:custGeom>
                <a:avLst/>
                <a:gdLst>
                  <a:gd name="connsiteX0" fmla="*/ 0 w 91440"/>
                  <a:gd name="connsiteY0" fmla="*/ 45720 h 91440"/>
                  <a:gd name="connsiteX1" fmla="*/ 45720 w 91440"/>
                  <a:gd name="connsiteY1" fmla="*/ 0 h 91440"/>
                  <a:gd name="connsiteX2" fmla="*/ 91440 w 91440"/>
                  <a:gd name="connsiteY2" fmla="*/ 45720 h 91440"/>
                  <a:gd name="connsiteX3" fmla="*/ 45720 w 91440"/>
                  <a:gd name="connsiteY3" fmla="*/ 91440 h 91440"/>
                  <a:gd name="connsiteX4" fmla="*/ 0 w 91440"/>
                  <a:gd name="connsiteY4" fmla="*/ 45720 h 9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" h="91440" fill="none" extrusionOk="0">
                    <a:moveTo>
                      <a:pt x="0" y="45720"/>
                    </a:moveTo>
                    <a:cubicBezTo>
                      <a:pt x="-944" y="20083"/>
                      <a:pt x="19855" y="1112"/>
                      <a:pt x="45720" y="0"/>
                    </a:cubicBezTo>
                    <a:cubicBezTo>
                      <a:pt x="73528" y="2937"/>
                      <a:pt x="93219" y="22289"/>
                      <a:pt x="91440" y="45720"/>
                    </a:cubicBezTo>
                    <a:cubicBezTo>
                      <a:pt x="89334" y="70325"/>
                      <a:pt x="73597" y="94474"/>
                      <a:pt x="45720" y="91440"/>
                    </a:cubicBezTo>
                    <a:cubicBezTo>
                      <a:pt x="19626" y="92581"/>
                      <a:pt x="-1561" y="69538"/>
                      <a:pt x="0" y="45720"/>
                    </a:cubicBezTo>
                    <a:close/>
                  </a:path>
                  <a:path w="91440" h="91440" stroke="0" extrusionOk="0">
                    <a:moveTo>
                      <a:pt x="0" y="45720"/>
                    </a:moveTo>
                    <a:cubicBezTo>
                      <a:pt x="4087" y="14455"/>
                      <a:pt x="20827" y="560"/>
                      <a:pt x="45720" y="0"/>
                    </a:cubicBezTo>
                    <a:cubicBezTo>
                      <a:pt x="68639" y="-6487"/>
                      <a:pt x="93831" y="21900"/>
                      <a:pt x="91440" y="45720"/>
                    </a:cubicBezTo>
                    <a:cubicBezTo>
                      <a:pt x="91026" y="66456"/>
                      <a:pt x="69405" y="92145"/>
                      <a:pt x="45720" y="91440"/>
                    </a:cubicBezTo>
                    <a:cubicBezTo>
                      <a:pt x="19460" y="86593"/>
                      <a:pt x="1276" y="72809"/>
                      <a:pt x="0" y="4572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D812B919-B920-4288-82F7-77F0ED58CA1A}"/>
                  </a:ext>
                </a:extLst>
              </p:cNvPr>
              <p:cNvSpPr/>
              <p:nvPr/>
            </p:nvSpPr>
            <p:spPr>
              <a:xfrm rot="3005078">
                <a:off x="2243021" y="2899885"/>
                <a:ext cx="91440" cy="91440"/>
              </a:xfrm>
              <a:custGeom>
                <a:avLst/>
                <a:gdLst>
                  <a:gd name="connsiteX0" fmla="*/ 0 w 91440"/>
                  <a:gd name="connsiteY0" fmla="*/ 45720 h 91440"/>
                  <a:gd name="connsiteX1" fmla="*/ 45720 w 91440"/>
                  <a:gd name="connsiteY1" fmla="*/ 0 h 91440"/>
                  <a:gd name="connsiteX2" fmla="*/ 91440 w 91440"/>
                  <a:gd name="connsiteY2" fmla="*/ 45720 h 91440"/>
                  <a:gd name="connsiteX3" fmla="*/ 45720 w 91440"/>
                  <a:gd name="connsiteY3" fmla="*/ 91440 h 91440"/>
                  <a:gd name="connsiteX4" fmla="*/ 0 w 91440"/>
                  <a:gd name="connsiteY4" fmla="*/ 45720 h 9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" h="91440" fill="none" extrusionOk="0">
                    <a:moveTo>
                      <a:pt x="0" y="45720"/>
                    </a:moveTo>
                    <a:cubicBezTo>
                      <a:pt x="-944" y="20083"/>
                      <a:pt x="19855" y="1112"/>
                      <a:pt x="45720" y="0"/>
                    </a:cubicBezTo>
                    <a:cubicBezTo>
                      <a:pt x="73528" y="2937"/>
                      <a:pt x="93219" y="22289"/>
                      <a:pt x="91440" y="45720"/>
                    </a:cubicBezTo>
                    <a:cubicBezTo>
                      <a:pt x="89334" y="70325"/>
                      <a:pt x="73597" y="94474"/>
                      <a:pt x="45720" y="91440"/>
                    </a:cubicBezTo>
                    <a:cubicBezTo>
                      <a:pt x="19626" y="92581"/>
                      <a:pt x="-1561" y="69538"/>
                      <a:pt x="0" y="45720"/>
                    </a:cubicBezTo>
                    <a:close/>
                  </a:path>
                  <a:path w="91440" h="91440" stroke="0" extrusionOk="0">
                    <a:moveTo>
                      <a:pt x="0" y="45720"/>
                    </a:moveTo>
                    <a:cubicBezTo>
                      <a:pt x="4087" y="14455"/>
                      <a:pt x="20827" y="560"/>
                      <a:pt x="45720" y="0"/>
                    </a:cubicBezTo>
                    <a:cubicBezTo>
                      <a:pt x="68639" y="-6487"/>
                      <a:pt x="93831" y="21900"/>
                      <a:pt x="91440" y="45720"/>
                    </a:cubicBezTo>
                    <a:cubicBezTo>
                      <a:pt x="91026" y="66456"/>
                      <a:pt x="69405" y="92145"/>
                      <a:pt x="45720" y="91440"/>
                    </a:cubicBezTo>
                    <a:cubicBezTo>
                      <a:pt x="19460" y="86593"/>
                      <a:pt x="1276" y="72809"/>
                      <a:pt x="0" y="4572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A4174AAA-66A1-4682-AA42-B16C04C0CAC5}"/>
                  </a:ext>
                </a:extLst>
              </p:cNvPr>
              <p:cNvSpPr/>
              <p:nvPr/>
            </p:nvSpPr>
            <p:spPr>
              <a:xfrm rot="3005078">
                <a:off x="581506" y="2899886"/>
                <a:ext cx="91440" cy="91440"/>
              </a:xfrm>
              <a:custGeom>
                <a:avLst/>
                <a:gdLst>
                  <a:gd name="connsiteX0" fmla="*/ 0 w 91440"/>
                  <a:gd name="connsiteY0" fmla="*/ 45720 h 91440"/>
                  <a:gd name="connsiteX1" fmla="*/ 45720 w 91440"/>
                  <a:gd name="connsiteY1" fmla="*/ 0 h 91440"/>
                  <a:gd name="connsiteX2" fmla="*/ 91440 w 91440"/>
                  <a:gd name="connsiteY2" fmla="*/ 45720 h 91440"/>
                  <a:gd name="connsiteX3" fmla="*/ 45720 w 91440"/>
                  <a:gd name="connsiteY3" fmla="*/ 91440 h 91440"/>
                  <a:gd name="connsiteX4" fmla="*/ 0 w 91440"/>
                  <a:gd name="connsiteY4" fmla="*/ 45720 h 9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" h="91440" fill="none" extrusionOk="0">
                    <a:moveTo>
                      <a:pt x="0" y="45720"/>
                    </a:moveTo>
                    <a:cubicBezTo>
                      <a:pt x="-944" y="20083"/>
                      <a:pt x="19855" y="1112"/>
                      <a:pt x="45720" y="0"/>
                    </a:cubicBezTo>
                    <a:cubicBezTo>
                      <a:pt x="73528" y="2937"/>
                      <a:pt x="93219" y="22289"/>
                      <a:pt x="91440" y="45720"/>
                    </a:cubicBezTo>
                    <a:cubicBezTo>
                      <a:pt x="89334" y="70325"/>
                      <a:pt x="73597" y="94474"/>
                      <a:pt x="45720" y="91440"/>
                    </a:cubicBezTo>
                    <a:cubicBezTo>
                      <a:pt x="19626" y="92581"/>
                      <a:pt x="-1561" y="69538"/>
                      <a:pt x="0" y="45720"/>
                    </a:cubicBezTo>
                    <a:close/>
                  </a:path>
                  <a:path w="91440" h="91440" stroke="0" extrusionOk="0">
                    <a:moveTo>
                      <a:pt x="0" y="45720"/>
                    </a:moveTo>
                    <a:cubicBezTo>
                      <a:pt x="4087" y="14455"/>
                      <a:pt x="20827" y="560"/>
                      <a:pt x="45720" y="0"/>
                    </a:cubicBezTo>
                    <a:cubicBezTo>
                      <a:pt x="68639" y="-6487"/>
                      <a:pt x="93831" y="21900"/>
                      <a:pt x="91440" y="45720"/>
                    </a:cubicBezTo>
                    <a:cubicBezTo>
                      <a:pt x="91026" y="66456"/>
                      <a:pt x="69405" y="92145"/>
                      <a:pt x="45720" y="91440"/>
                    </a:cubicBezTo>
                    <a:cubicBezTo>
                      <a:pt x="19460" y="86593"/>
                      <a:pt x="1276" y="72809"/>
                      <a:pt x="0" y="4572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C3EA8967-56AD-44ED-A479-A692DDAB45D6}"/>
                  </a:ext>
                </a:extLst>
              </p:cNvPr>
              <p:cNvSpPr/>
              <p:nvPr/>
            </p:nvSpPr>
            <p:spPr>
              <a:xfrm rot="3005078">
                <a:off x="1135346" y="2899887"/>
                <a:ext cx="91440" cy="91440"/>
              </a:xfrm>
              <a:custGeom>
                <a:avLst/>
                <a:gdLst>
                  <a:gd name="connsiteX0" fmla="*/ 0 w 91440"/>
                  <a:gd name="connsiteY0" fmla="*/ 45720 h 91440"/>
                  <a:gd name="connsiteX1" fmla="*/ 45720 w 91440"/>
                  <a:gd name="connsiteY1" fmla="*/ 0 h 91440"/>
                  <a:gd name="connsiteX2" fmla="*/ 91440 w 91440"/>
                  <a:gd name="connsiteY2" fmla="*/ 45720 h 91440"/>
                  <a:gd name="connsiteX3" fmla="*/ 45720 w 91440"/>
                  <a:gd name="connsiteY3" fmla="*/ 91440 h 91440"/>
                  <a:gd name="connsiteX4" fmla="*/ 0 w 91440"/>
                  <a:gd name="connsiteY4" fmla="*/ 45720 h 9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" h="91440" fill="none" extrusionOk="0">
                    <a:moveTo>
                      <a:pt x="0" y="45720"/>
                    </a:moveTo>
                    <a:cubicBezTo>
                      <a:pt x="-944" y="20083"/>
                      <a:pt x="19855" y="1112"/>
                      <a:pt x="45720" y="0"/>
                    </a:cubicBezTo>
                    <a:cubicBezTo>
                      <a:pt x="73528" y="2937"/>
                      <a:pt x="93219" y="22289"/>
                      <a:pt x="91440" y="45720"/>
                    </a:cubicBezTo>
                    <a:cubicBezTo>
                      <a:pt x="89334" y="70325"/>
                      <a:pt x="73597" y="94474"/>
                      <a:pt x="45720" y="91440"/>
                    </a:cubicBezTo>
                    <a:cubicBezTo>
                      <a:pt x="19626" y="92581"/>
                      <a:pt x="-1561" y="69538"/>
                      <a:pt x="0" y="45720"/>
                    </a:cubicBezTo>
                    <a:close/>
                  </a:path>
                  <a:path w="91440" h="91440" stroke="0" extrusionOk="0">
                    <a:moveTo>
                      <a:pt x="0" y="45720"/>
                    </a:moveTo>
                    <a:cubicBezTo>
                      <a:pt x="4087" y="14455"/>
                      <a:pt x="20827" y="560"/>
                      <a:pt x="45720" y="0"/>
                    </a:cubicBezTo>
                    <a:cubicBezTo>
                      <a:pt x="68639" y="-6487"/>
                      <a:pt x="93831" y="21900"/>
                      <a:pt x="91440" y="45720"/>
                    </a:cubicBezTo>
                    <a:cubicBezTo>
                      <a:pt x="91026" y="66456"/>
                      <a:pt x="69405" y="92145"/>
                      <a:pt x="45720" y="91440"/>
                    </a:cubicBezTo>
                    <a:cubicBezTo>
                      <a:pt x="19460" y="86593"/>
                      <a:pt x="1276" y="72809"/>
                      <a:pt x="0" y="4572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24F9DF6D-61B0-46C0-A146-FC2B8F347CE6}"/>
                  </a:ext>
                </a:extLst>
              </p:cNvPr>
              <p:cNvSpPr/>
              <p:nvPr/>
            </p:nvSpPr>
            <p:spPr>
              <a:xfrm rot="3005078">
                <a:off x="2796852" y="2899883"/>
                <a:ext cx="91440" cy="91440"/>
              </a:xfrm>
              <a:custGeom>
                <a:avLst/>
                <a:gdLst>
                  <a:gd name="connsiteX0" fmla="*/ 0 w 91440"/>
                  <a:gd name="connsiteY0" fmla="*/ 45720 h 91440"/>
                  <a:gd name="connsiteX1" fmla="*/ 45720 w 91440"/>
                  <a:gd name="connsiteY1" fmla="*/ 0 h 91440"/>
                  <a:gd name="connsiteX2" fmla="*/ 91440 w 91440"/>
                  <a:gd name="connsiteY2" fmla="*/ 45720 h 91440"/>
                  <a:gd name="connsiteX3" fmla="*/ 45720 w 91440"/>
                  <a:gd name="connsiteY3" fmla="*/ 91440 h 91440"/>
                  <a:gd name="connsiteX4" fmla="*/ 0 w 91440"/>
                  <a:gd name="connsiteY4" fmla="*/ 45720 h 9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" h="91440" fill="none" extrusionOk="0">
                    <a:moveTo>
                      <a:pt x="0" y="45720"/>
                    </a:moveTo>
                    <a:cubicBezTo>
                      <a:pt x="-944" y="20083"/>
                      <a:pt x="19855" y="1112"/>
                      <a:pt x="45720" y="0"/>
                    </a:cubicBezTo>
                    <a:cubicBezTo>
                      <a:pt x="73528" y="2937"/>
                      <a:pt x="93219" y="22289"/>
                      <a:pt x="91440" y="45720"/>
                    </a:cubicBezTo>
                    <a:cubicBezTo>
                      <a:pt x="89334" y="70325"/>
                      <a:pt x="73597" y="94474"/>
                      <a:pt x="45720" y="91440"/>
                    </a:cubicBezTo>
                    <a:cubicBezTo>
                      <a:pt x="19626" y="92581"/>
                      <a:pt x="-1561" y="69538"/>
                      <a:pt x="0" y="45720"/>
                    </a:cubicBezTo>
                    <a:close/>
                  </a:path>
                  <a:path w="91440" h="91440" stroke="0" extrusionOk="0">
                    <a:moveTo>
                      <a:pt x="0" y="45720"/>
                    </a:moveTo>
                    <a:cubicBezTo>
                      <a:pt x="4087" y="14455"/>
                      <a:pt x="20827" y="560"/>
                      <a:pt x="45720" y="0"/>
                    </a:cubicBezTo>
                    <a:cubicBezTo>
                      <a:pt x="68639" y="-6487"/>
                      <a:pt x="93831" y="21900"/>
                      <a:pt x="91440" y="45720"/>
                    </a:cubicBezTo>
                    <a:cubicBezTo>
                      <a:pt x="91026" y="66456"/>
                      <a:pt x="69405" y="92145"/>
                      <a:pt x="45720" y="91440"/>
                    </a:cubicBezTo>
                    <a:cubicBezTo>
                      <a:pt x="19460" y="86593"/>
                      <a:pt x="1276" y="72809"/>
                      <a:pt x="0" y="4572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BAAF2358-9E5A-4738-9510-090A37FCA32F}"/>
                  </a:ext>
                </a:extLst>
              </p:cNvPr>
              <p:cNvSpPr/>
              <p:nvPr/>
            </p:nvSpPr>
            <p:spPr>
              <a:xfrm rot="3005078">
                <a:off x="3073766" y="2899883"/>
                <a:ext cx="91440" cy="91440"/>
              </a:xfrm>
              <a:custGeom>
                <a:avLst/>
                <a:gdLst>
                  <a:gd name="connsiteX0" fmla="*/ 0 w 91440"/>
                  <a:gd name="connsiteY0" fmla="*/ 45720 h 91440"/>
                  <a:gd name="connsiteX1" fmla="*/ 45720 w 91440"/>
                  <a:gd name="connsiteY1" fmla="*/ 0 h 91440"/>
                  <a:gd name="connsiteX2" fmla="*/ 91440 w 91440"/>
                  <a:gd name="connsiteY2" fmla="*/ 45720 h 91440"/>
                  <a:gd name="connsiteX3" fmla="*/ 45720 w 91440"/>
                  <a:gd name="connsiteY3" fmla="*/ 91440 h 91440"/>
                  <a:gd name="connsiteX4" fmla="*/ 0 w 91440"/>
                  <a:gd name="connsiteY4" fmla="*/ 45720 h 9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" h="91440" fill="none" extrusionOk="0">
                    <a:moveTo>
                      <a:pt x="0" y="45720"/>
                    </a:moveTo>
                    <a:cubicBezTo>
                      <a:pt x="-944" y="20083"/>
                      <a:pt x="19855" y="1112"/>
                      <a:pt x="45720" y="0"/>
                    </a:cubicBezTo>
                    <a:cubicBezTo>
                      <a:pt x="73528" y="2937"/>
                      <a:pt x="93219" y="22289"/>
                      <a:pt x="91440" y="45720"/>
                    </a:cubicBezTo>
                    <a:cubicBezTo>
                      <a:pt x="89334" y="70325"/>
                      <a:pt x="73597" y="94474"/>
                      <a:pt x="45720" y="91440"/>
                    </a:cubicBezTo>
                    <a:cubicBezTo>
                      <a:pt x="19626" y="92581"/>
                      <a:pt x="-1561" y="69538"/>
                      <a:pt x="0" y="45720"/>
                    </a:cubicBezTo>
                    <a:close/>
                  </a:path>
                  <a:path w="91440" h="91440" stroke="0" extrusionOk="0">
                    <a:moveTo>
                      <a:pt x="0" y="45720"/>
                    </a:moveTo>
                    <a:cubicBezTo>
                      <a:pt x="4087" y="14455"/>
                      <a:pt x="20827" y="560"/>
                      <a:pt x="45720" y="0"/>
                    </a:cubicBezTo>
                    <a:cubicBezTo>
                      <a:pt x="68639" y="-6487"/>
                      <a:pt x="93831" y="21900"/>
                      <a:pt x="91440" y="45720"/>
                    </a:cubicBezTo>
                    <a:cubicBezTo>
                      <a:pt x="91026" y="66456"/>
                      <a:pt x="69405" y="92145"/>
                      <a:pt x="45720" y="91440"/>
                    </a:cubicBezTo>
                    <a:cubicBezTo>
                      <a:pt x="19460" y="86593"/>
                      <a:pt x="1276" y="72809"/>
                      <a:pt x="0" y="4572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FF33E5C-2F9F-4384-921B-18CCA7007F54}"/>
                </a:ext>
              </a:extLst>
            </p:cNvPr>
            <p:cNvSpPr/>
            <p:nvPr/>
          </p:nvSpPr>
          <p:spPr>
            <a:xfrm>
              <a:off x="2091660" y="2745330"/>
              <a:ext cx="91440" cy="91440"/>
            </a:xfrm>
            <a:custGeom>
              <a:avLst/>
              <a:gdLst>
                <a:gd name="connsiteX0" fmla="*/ 0 w 91440"/>
                <a:gd name="connsiteY0" fmla="*/ 0 h 91440"/>
                <a:gd name="connsiteX1" fmla="*/ 91440 w 91440"/>
                <a:gd name="connsiteY1" fmla="*/ 0 h 91440"/>
                <a:gd name="connsiteX2" fmla="*/ 91440 w 91440"/>
                <a:gd name="connsiteY2" fmla="*/ 91440 h 91440"/>
                <a:gd name="connsiteX3" fmla="*/ 0 w 91440"/>
                <a:gd name="connsiteY3" fmla="*/ 91440 h 91440"/>
                <a:gd name="connsiteX4" fmla="*/ 0 w 91440"/>
                <a:gd name="connsiteY4" fmla="*/ 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0"/>
                  </a:moveTo>
                  <a:cubicBezTo>
                    <a:pt x="37580" y="-6699"/>
                    <a:pt x="54344" y="6892"/>
                    <a:pt x="91440" y="0"/>
                  </a:cubicBezTo>
                  <a:cubicBezTo>
                    <a:pt x="101894" y="24618"/>
                    <a:pt x="85152" y="58486"/>
                    <a:pt x="91440" y="91440"/>
                  </a:cubicBezTo>
                  <a:cubicBezTo>
                    <a:pt x="53342" y="100677"/>
                    <a:pt x="27256" y="83519"/>
                    <a:pt x="0" y="91440"/>
                  </a:cubicBezTo>
                  <a:cubicBezTo>
                    <a:pt x="-10835" y="70512"/>
                    <a:pt x="9196" y="27568"/>
                    <a:pt x="0" y="0"/>
                  </a:cubicBezTo>
                  <a:close/>
                </a:path>
                <a:path w="91440" h="91440" stroke="0" extrusionOk="0">
                  <a:moveTo>
                    <a:pt x="0" y="0"/>
                  </a:moveTo>
                  <a:cubicBezTo>
                    <a:pt x="39362" y="-7634"/>
                    <a:pt x="71680" y="6944"/>
                    <a:pt x="91440" y="0"/>
                  </a:cubicBezTo>
                  <a:cubicBezTo>
                    <a:pt x="92726" y="44992"/>
                    <a:pt x="87560" y="56900"/>
                    <a:pt x="91440" y="91440"/>
                  </a:cubicBezTo>
                  <a:cubicBezTo>
                    <a:pt x="71122" y="100036"/>
                    <a:pt x="40445" y="88802"/>
                    <a:pt x="0" y="91440"/>
                  </a:cubicBezTo>
                  <a:cubicBezTo>
                    <a:pt x="-6608" y="60199"/>
                    <a:pt x="2359" y="39101"/>
                    <a:pt x="0" y="0"/>
                  </a:cubicBezTo>
                  <a:close/>
                </a:path>
              </a:pathLst>
            </a:custGeom>
            <a:solidFill>
              <a:srgbClr val="FFC000"/>
            </a:solidFill>
            <a:ln w="19050"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2898237570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E8124D7-4540-4BEF-87AD-255110E6041E}"/>
                </a:ext>
              </a:extLst>
            </p:cNvPr>
            <p:cNvSpPr/>
            <p:nvPr/>
          </p:nvSpPr>
          <p:spPr>
            <a:xfrm>
              <a:off x="2564947" y="2445257"/>
              <a:ext cx="91440" cy="91440"/>
            </a:xfrm>
            <a:custGeom>
              <a:avLst/>
              <a:gdLst>
                <a:gd name="connsiteX0" fmla="*/ 0 w 91440"/>
                <a:gd name="connsiteY0" fmla="*/ 0 h 91440"/>
                <a:gd name="connsiteX1" fmla="*/ 91440 w 91440"/>
                <a:gd name="connsiteY1" fmla="*/ 0 h 91440"/>
                <a:gd name="connsiteX2" fmla="*/ 91440 w 91440"/>
                <a:gd name="connsiteY2" fmla="*/ 91440 h 91440"/>
                <a:gd name="connsiteX3" fmla="*/ 0 w 91440"/>
                <a:gd name="connsiteY3" fmla="*/ 91440 h 91440"/>
                <a:gd name="connsiteX4" fmla="*/ 0 w 91440"/>
                <a:gd name="connsiteY4" fmla="*/ 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0"/>
                  </a:moveTo>
                  <a:cubicBezTo>
                    <a:pt x="37580" y="-6699"/>
                    <a:pt x="54344" y="6892"/>
                    <a:pt x="91440" y="0"/>
                  </a:cubicBezTo>
                  <a:cubicBezTo>
                    <a:pt x="101894" y="24618"/>
                    <a:pt x="85152" y="58486"/>
                    <a:pt x="91440" y="91440"/>
                  </a:cubicBezTo>
                  <a:cubicBezTo>
                    <a:pt x="53342" y="100677"/>
                    <a:pt x="27256" y="83519"/>
                    <a:pt x="0" y="91440"/>
                  </a:cubicBezTo>
                  <a:cubicBezTo>
                    <a:pt x="-10835" y="70512"/>
                    <a:pt x="9196" y="27568"/>
                    <a:pt x="0" y="0"/>
                  </a:cubicBezTo>
                  <a:close/>
                </a:path>
                <a:path w="91440" h="91440" stroke="0" extrusionOk="0">
                  <a:moveTo>
                    <a:pt x="0" y="0"/>
                  </a:moveTo>
                  <a:cubicBezTo>
                    <a:pt x="39362" y="-7634"/>
                    <a:pt x="71680" y="6944"/>
                    <a:pt x="91440" y="0"/>
                  </a:cubicBezTo>
                  <a:cubicBezTo>
                    <a:pt x="92726" y="44992"/>
                    <a:pt x="87560" y="56900"/>
                    <a:pt x="91440" y="91440"/>
                  </a:cubicBezTo>
                  <a:cubicBezTo>
                    <a:pt x="71122" y="100036"/>
                    <a:pt x="40445" y="88802"/>
                    <a:pt x="0" y="91440"/>
                  </a:cubicBezTo>
                  <a:cubicBezTo>
                    <a:pt x="-6608" y="60199"/>
                    <a:pt x="2359" y="39101"/>
                    <a:pt x="0" y="0"/>
                  </a:cubicBezTo>
                  <a:close/>
                </a:path>
              </a:pathLst>
            </a:custGeom>
            <a:solidFill>
              <a:srgbClr val="FFC000"/>
            </a:solidFill>
            <a:ln w="19050"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2898237570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1B1A177-927C-41B0-8E2E-229B7A628C54}"/>
                </a:ext>
              </a:extLst>
            </p:cNvPr>
            <p:cNvSpPr/>
            <p:nvPr/>
          </p:nvSpPr>
          <p:spPr>
            <a:xfrm>
              <a:off x="2341021" y="2591652"/>
              <a:ext cx="91440" cy="91440"/>
            </a:xfrm>
            <a:custGeom>
              <a:avLst/>
              <a:gdLst>
                <a:gd name="connsiteX0" fmla="*/ 0 w 91440"/>
                <a:gd name="connsiteY0" fmla="*/ 0 h 91440"/>
                <a:gd name="connsiteX1" fmla="*/ 91440 w 91440"/>
                <a:gd name="connsiteY1" fmla="*/ 0 h 91440"/>
                <a:gd name="connsiteX2" fmla="*/ 91440 w 91440"/>
                <a:gd name="connsiteY2" fmla="*/ 91440 h 91440"/>
                <a:gd name="connsiteX3" fmla="*/ 0 w 91440"/>
                <a:gd name="connsiteY3" fmla="*/ 91440 h 91440"/>
                <a:gd name="connsiteX4" fmla="*/ 0 w 91440"/>
                <a:gd name="connsiteY4" fmla="*/ 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0"/>
                  </a:moveTo>
                  <a:cubicBezTo>
                    <a:pt x="37580" y="-6699"/>
                    <a:pt x="54344" y="6892"/>
                    <a:pt x="91440" y="0"/>
                  </a:cubicBezTo>
                  <a:cubicBezTo>
                    <a:pt x="101894" y="24618"/>
                    <a:pt x="85152" y="58486"/>
                    <a:pt x="91440" y="91440"/>
                  </a:cubicBezTo>
                  <a:cubicBezTo>
                    <a:pt x="53342" y="100677"/>
                    <a:pt x="27256" y="83519"/>
                    <a:pt x="0" y="91440"/>
                  </a:cubicBezTo>
                  <a:cubicBezTo>
                    <a:pt x="-10835" y="70512"/>
                    <a:pt x="9196" y="27568"/>
                    <a:pt x="0" y="0"/>
                  </a:cubicBezTo>
                  <a:close/>
                </a:path>
                <a:path w="91440" h="91440" stroke="0" extrusionOk="0">
                  <a:moveTo>
                    <a:pt x="0" y="0"/>
                  </a:moveTo>
                  <a:cubicBezTo>
                    <a:pt x="39362" y="-7634"/>
                    <a:pt x="71680" y="6944"/>
                    <a:pt x="91440" y="0"/>
                  </a:cubicBezTo>
                  <a:cubicBezTo>
                    <a:pt x="92726" y="44992"/>
                    <a:pt x="87560" y="56900"/>
                    <a:pt x="91440" y="91440"/>
                  </a:cubicBezTo>
                  <a:cubicBezTo>
                    <a:pt x="71122" y="100036"/>
                    <a:pt x="40445" y="88802"/>
                    <a:pt x="0" y="91440"/>
                  </a:cubicBezTo>
                  <a:cubicBezTo>
                    <a:pt x="-6608" y="60199"/>
                    <a:pt x="2359" y="39101"/>
                    <a:pt x="0" y="0"/>
                  </a:cubicBezTo>
                  <a:close/>
                </a:path>
              </a:pathLst>
            </a:custGeom>
            <a:solidFill>
              <a:srgbClr val="FFC000"/>
            </a:solidFill>
            <a:ln w="19050"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2898237570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10C71BC-3256-47E6-9CD6-B875D060CF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3730" y="1258200"/>
              <a:ext cx="0" cy="275834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53759F8-D0AF-4C43-8026-2535096917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840" y="2637371"/>
              <a:ext cx="3017095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A3E882E-B798-4A7E-AED8-A2CCD1725DAD}"/>
                  </a:ext>
                </a:extLst>
              </p:cNvPr>
              <p:cNvSpPr txBox="1"/>
              <p:nvPr/>
            </p:nvSpPr>
            <p:spPr>
              <a:xfrm>
                <a:off x="798955" y="6130946"/>
                <a:ext cx="1857432" cy="278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dirty="0"/>
                  <a:t>y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A3E882E-B798-4A7E-AED8-A2CCD1725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55" y="6130946"/>
                <a:ext cx="1857432" cy="278025"/>
              </a:xfrm>
              <a:prstGeom prst="rect">
                <a:avLst/>
              </a:prstGeom>
              <a:blipFill>
                <a:blip r:embed="rId4"/>
                <a:stretch>
                  <a:fillRect l="-7541" t="-180000" r="-5902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80C85336-B7DB-408E-A7F5-0F7BD9A66068}"/>
                  </a:ext>
                </a:extLst>
              </p:cNvPr>
              <p:cNvSpPr txBox="1"/>
              <p:nvPr/>
            </p:nvSpPr>
            <p:spPr>
              <a:xfrm>
                <a:off x="751441" y="5283146"/>
                <a:ext cx="24154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80C85336-B7DB-408E-A7F5-0F7BD9A66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441" y="5283146"/>
                <a:ext cx="2415468" cy="276999"/>
              </a:xfrm>
              <a:prstGeom prst="rect">
                <a:avLst/>
              </a:prstGeom>
              <a:blipFill>
                <a:blip r:embed="rId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75825D7-1065-44F6-8471-1CFC16602D5C}"/>
                  </a:ext>
                </a:extLst>
              </p:cNvPr>
              <p:cNvSpPr txBox="1"/>
              <p:nvPr/>
            </p:nvSpPr>
            <p:spPr>
              <a:xfrm>
                <a:off x="751442" y="5652478"/>
                <a:ext cx="23328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75825D7-1065-44F6-8471-1CFC16602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442" y="5652478"/>
                <a:ext cx="2332883" cy="276999"/>
              </a:xfrm>
              <a:prstGeom prst="rect">
                <a:avLst/>
              </a:prstGeom>
              <a:blipFill>
                <a:blip r:embed="rId6"/>
                <a:stretch>
                  <a:fillRect l="-2089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315" name="Group 13314">
            <a:extLst>
              <a:ext uri="{FF2B5EF4-FFF2-40B4-BE49-F238E27FC236}">
                <a16:creationId xmlns:a16="http://schemas.microsoft.com/office/drawing/2014/main" id="{33550651-C122-4FF1-90B4-DE486B871D78}"/>
              </a:ext>
            </a:extLst>
          </p:cNvPr>
          <p:cNvGrpSpPr/>
          <p:nvPr/>
        </p:nvGrpSpPr>
        <p:grpSpPr>
          <a:xfrm>
            <a:off x="4281129" y="1953657"/>
            <a:ext cx="3017095" cy="2758343"/>
            <a:chOff x="4281129" y="1251761"/>
            <a:chExt cx="3017095" cy="2758343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A2CF6C6F-362D-4F69-9A34-6B172CBE6AC6}"/>
                </a:ext>
              </a:extLst>
            </p:cNvPr>
            <p:cNvGrpSpPr/>
            <p:nvPr/>
          </p:nvGrpSpPr>
          <p:grpSpPr>
            <a:xfrm>
              <a:off x="4281129" y="1251761"/>
              <a:ext cx="3017095" cy="2758343"/>
              <a:chOff x="923840" y="1258200"/>
              <a:chExt cx="3017095" cy="2758343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8E521AF6-5B71-464E-A839-6CC3220422BB}"/>
                  </a:ext>
                </a:extLst>
              </p:cNvPr>
              <p:cNvGrpSpPr/>
              <p:nvPr/>
            </p:nvGrpSpPr>
            <p:grpSpPr>
              <a:xfrm rot="19663116">
                <a:off x="939580" y="2612887"/>
                <a:ext cx="2860621" cy="91444"/>
                <a:chOff x="304585" y="2899883"/>
                <a:chExt cx="2860621" cy="91444"/>
              </a:xfrm>
            </p:grpSpPr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D67B3243-6ED2-4D0B-9790-CFF404862104}"/>
                    </a:ext>
                  </a:extLst>
                </p:cNvPr>
                <p:cNvSpPr/>
                <p:nvPr/>
              </p:nvSpPr>
              <p:spPr>
                <a:xfrm rot="3005078">
                  <a:off x="858426" y="2899887"/>
                  <a:ext cx="91440" cy="91440"/>
                </a:xfrm>
                <a:custGeom>
                  <a:avLst/>
                  <a:gdLst>
                    <a:gd name="connsiteX0" fmla="*/ 0 w 91440"/>
                    <a:gd name="connsiteY0" fmla="*/ 45720 h 91440"/>
                    <a:gd name="connsiteX1" fmla="*/ 45720 w 91440"/>
                    <a:gd name="connsiteY1" fmla="*/ 0 h 91440"/>
                    <a:gd name="connsiteX2" fmla="*/ 91440 w 91440"/>
                    <a:gd name="connsiteY2" fmla="*/ 45720 h 91440"/>
                    <a:gd name="connsiteX3" fmla="*/ 45720 w 91440"/>
                    <a:gd name="connsiteY3" fmla="*/ 91440 h 91440"/>
                    <a:gd name="connsiteX4" fmla="*/ 0 w 91440"/>
                    <a:gd name="connsiteY4" fmla="*/ 45720 h 91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440" h="91440" fill="none" extrusionOk="0">
                      <a:moveTo>
                        <a:pt x="0" y="45720"/>
                      </a:moveTo>
                      <a:cubicBezTo>
                        <a:pt x="-944" y="20083"/>
                        <a:pt x="19855" y="1112"/>
                        <a:pt x="45720" y="0"/>
                      </a:cubicBezTo>
                      <a:cubicBezTo>
                        <a:pt x="73528" y="2937"/>
                        <a:pt x="93219" y="22289"/>
                        <a:pt x="91440" y="45720"/>
                      </a:cubicBezTo>
                      <a:cubicBezTo>
                        <a:pt x="89334" y="70325"/>
                        <a:pt x="73597" y="94474"/>
                        <a:pt x="45720" y="91440"/>
                      </a:cubicBezTo>
                      <a:cubicBezTo>
                        <a:pt x="19626" y="92581"/>
                        <a:pt x="-1561" y="69538"/>
                        <a:pt x="0" y="45720"/>
                      </a:cubicBezTo>
                      <a:close/>
                    </a:path>
                    <a:path w="91440" h="91440" stroke="0" extrusionOk="0">
                      <a:moveTo>
                        <a:pt x="0" y="45720"/>
                      </a:moveTo>
                      <a:cubicBezTo>
                        <a:pt x="4087" y="14455"/>
                        <a:pt x="20827" y="560"/>
                        <a:pt x="45720" y="0"/>
                      </a:cubicBezTo>
                      <a:cubicBezTo>
                        <a:pt x="68639" y="-6487"/>
                        <a:pt x="93831" y="21900"/>
                        <a:pt x="91440" y="45720"/>
                      </a:cubicBezTo>
                      <a:cubicBezTo>
                        <a:pt x="91026" y="66456"/>
                        <a:pt x="69405" y="92145"/>
                        <a:pt x="45720" y="91440"/>
                      </a:cubicBezTo>
                      <a:cubicBezTo>
                        <a:pt x="19460" y="86593"/>
                        <a:pt x="1276" y="72809"/>
                        <a:pt x="0" y="45720"/>
                      </a:cubicBezTo>
                      <a:close/>
                    </a:path>
                  </a:pathLst>
                </a:custGeom>
                <a:ln>
                  <a:extLst>
                    <a:ext uri="{C807C97D-BFC1-408E-A445-0C87EB9F89A2}">
                      <ask:lineSketchStyleProps xmlns:ask="http://schemas.microsoft.com/office/drawing/2018/sketchyshapes" sd="1617256088">
                        <a:prstGeom prst="ellipse">
                          <a:avLst/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FD7488D8-60F9-4C80-B3F1-02F0A84BA411}"/>
                    </a:ext>
                  </a:extLst>
                </p:cNvPr>
                <p:cNvSpPr/>
                <p:nvPr/>
              </p:nvSpPr>
              <p:spPr>
                <a:xfrm rot="3005078">
                  <a:off x="2519937" y="2899883"/>
                  <a:ext cx="91440" cy="91440"/>
                </a:xfrm>
                <a:custGeom>
                  <a:avLst/>
                  <a:gdLst>
                    <a:gd name="connsiteX0" fmla="*/ 0 w 91440"/>
                    <a:gd name="connsiteY0" fmla="*/ 45720 h 91440"/>
                    <a:gd name="connsiteX1" fmla="*/ 45720 w 91440"/>
                    <a:gd name="connsiteY1" fmla="*/ 0 h 91440"/>
                    <a:gd name="connsiteX2" fmla="*/ 91440 w 91440"/>
                    <a:gd name="connsiteY2" fmla="*/ 45720 h 91440"/>
                    <a:gd name="connsiteX3" fmla="*/ 45720 w 91440"/>
                    <a:gd name="connsiteY3" fmla="*/ 91440 h 91440"/>
                    <a:gd name="connsiteX4" fmla="*/ 0 w 91440"/>
                    <a:gd name="connsiteY4" fmla="*/ 45720 h 91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440" h="91440" fill="none" extrusionOk="0">
                      <a:moveTo>
                        <a:pt x="0" y="45720"/>
                      </a:moveTo>
                      <a:cubicBezTo>
                        <a:pt x="-944" y="20083"/>
                        <a:pt x="19855" y="1112"/>
                        <a:pt x="45720" y="0"/>
                      </a:cubicBezTo>
                      <a:cubicBezTo>
                        <a:pt x="73528" y="2937"/>
                        <a:pt x="93219" y="22289"/>
                        <a:pt x="91440" y="45720"/>
                      </a:cubicBezTo>
                      <a:cubicBezTo>
                        <a:pt x="89334" y="70325"/>
                        <a:pt x="73597" y="94474"/>
                        <a:pt x="45720" y="91440"/>
                      </a:cubicBezTo>
                      <a:cubicBezTo>
                        <a:pt x="19626" y="92581"/>
                        <a:pt x="-1561" y="69538"/>
                        <a:pt x="0" y="45720"/>
                      </a:cubicBezTo>
                      <a:close/>
                    </a:path>
                    <a:path w="91440" h="91440" stroke="0" extrusionOk="0">
                      <a:moveTo>
                        <a:pt x="0" y="45720"/>
                      </a:moveTo>
                      <a:cubicBezTo>
                        <a:pt x="4087" y="14455"/>
                        <a:pt x="20827" y="560"/>
                        <a:pt x="45720" y="0"/>
                      </a:cubicBezTo>
                      <a:cubicBezTo>
                        <a:pt x="68639" y="-6487"/>
                        <a:pt x="93831" y="21900"/>
                        <a:pt x="91440" y="45720"/>
                      </a:cubicBezTo>
                      <a:cubicBezTo>
                        <a:pt x="91026" y="66456"/>
                        <a:pt x="69405" y="92145"/>
                        <a:pt x="45720" y="91440"/>
                      </a:cubicBezTo>
                      <a:cubicBezTo>
                        <a:pt x="19460" y="86593"/>
                        <a:pt x="1276" y="72809"/>
                        <a:pt x="0" y="45720"/>
                      </a:cubicBezTo>
                      <a:close/>
                    </a:path>
                  </a:pathLst>
                </a:custGeom>
                <a:ln>
                  <a:extLst>
                    <a:ext uri="{C807C97D-BFC1-408E-A445-0C87EB9F89A2}">
                      <ask:lineSketchStyleProps xmlns:ask="http://schemas.microsoft.com/office/drawing/2018/sketchyshapes" sd="1617256088">
                        <a:prstGeom prst="ellipse">
                          <a:avLst/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7649EE53-34D7-4E80-A223-68CD2DAE27E3}"/>
                    </a:ext>
                  </a:extLst>
                </p:cNvPr>
                <p:cNvSpPr/>
                <p:nvPr/>
              </p:nvSpPr>
              <p:spPr>
                <a:xfrm rot="3005078">
                  <a:off x="304585" y="2899886"/>
                  <a:ext cx="91440" cy="91440"/>
                </a:xfrm>
                <a:custGeom>
                  <a:avLst/>
                  <a:gdLst>
                    <a:gd name="connsiteX0" fmla="*/ 0 w 91440"/>
                    <a:gd name="connsiteY0" fmla="*/ 45720 h 91440"/>
                    <a:gd name="connsiteX1" fmla="*/ 45720 w 91440"/>
                    <a:gd name="connsiteY1" fmla="*/ 0 h 91440"/>
                    <a:gd name="connsiteX2" fmla="*/ 91440 w 91440"/>
                    <a:gd name="connsiteY2" fmla="*/ 45720 h 91440"/>
                    <a:gd name="connsiteX3" fmla="*/ 45720 w 91440"/>
                    <a:gd name="connsiteY3" fmla="*/ 91440 h 91440"/>
                    <a:gd name="connsiteX4" fmla="*/ 0 w 91440"/>
                    <a:gd name="connsiteY4" fmla="*/ 45720 h 91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440" h="91440" fill="none" extrusionOk="0">
                      <a:moveTo>
                        <a:pt x="0" y="45720"/>
                      </a:moveTo>
                      <a:cubicBezTo>
                        <a:pt x="-944" y="20083"/>
                        <a:pt x="19855" y="1112"/>
                        <a:pt x="45720" y="0"/>
                      </a:cubicBezTo>
                      <a:cubicBezTo>
                        <a:pt x="73528" y="2937"/>
                        <a:pt x="93219" y="22289"/>
                        <a:pt x="91440" y="45720"/>
                      </a:cubicBezTo>
                      <a:cubicBezTo>
                        <a:pt x="89334" y="70325"/>
                        <a:pt x="73597" y="94474"/>
                        <a:pt x="45720" y="91440"/>
                      </a:cubicBezTo>
                      <a:cubicBezTo>
                        <a:pt x="19626" y="92581"/>
                        <a:pt x="-1561" y="69538"/>
                        <a:pt x="0" y="45720"/>
                      </a:cubicBezTo>
                      <a:close/>
                    </a:path>
                    <a:path w="91440" h="91440" stroke="0" extrusionOk="0">
                      <a:moveTo>
                        <a:pt x="0" y="45720"/>
                      </a:moveTo>
                      <a:cubicBezTo>
                        <a:pt x="4087" y="14455"/>
                        <a:pt x="20827" y="560"/>
                        <a:pt x="45720" y="0"/>
                      </a:cubicBezTo>
                      <a:cubicBezTo>
                        <a:pt x="68639" y="-6487"/>
                        <a:pt x="93831" y="21900"/>
                        <a:pt x="91440" y="45720"/>
                      </a:cubicBezTo>
                      <a:cubicBezTo>
                        <a:pt x="91026" y="66456"/>
                        <a:pt x="69405" y="92145"/>
                        <a:pt x="45720" y="91440"/>
                      </a:cubicBezTo>
                      <a:cubicBezTo>
                        <a:pt x="19460" y="86593"/>
                        <a:pt x="1276" y="72809"/>
                        <a:pt x="0" y="45720"/>
                      </a:cubicBezTo>
                      <a:close/>
                    </a:path>
                  </a:pathLst>
                </a:custGeom>
                <a:ln>
                  <a:extLst>
                    <a:ext uri="{C807C97D-BFC1-408E-A445-0C87EB9F89A2}">
                      <ask:lineSketchStyleProps xmlns:ask="http://schemas.microsoft.com/office/drawing/2018/sketchyshapes" sd="1617256088">
                        <a:prstGeom prst="ellipse">
                          <a:avLst/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503B28F6-36F8-4E50-BBBD-CD82B1F86EF4}"/>
                    </a:ext>
                  </a:extLst>
                </p:cNvPr>
                <p:cNvSpPr/>
                <p:nvPr/>
              </p:nvSpPr>
              <p:spPr>
                <a:xfrm rot="3005078">
                  <a:off x="2243021" y="2899885"/>
                  <a:ext cx="91440" cy="91440"/>
                </a:xfrm>
                <a:custGeom>
                  <a:avLst/>
                  <a:gdLst>
                    <a:gd name="connsiteX0" fmla="*/ 0 w 91440"/>
                    <a:gd name="connsiteY0" fmla="*/ 45720 h 91440"/>
                    <a:gd name="connsiteX1" fmla="*/ 45720 w 91440"/>
                    <a:gd name="connsiteY1" fmla="*/ 0 h 91440"/>
                    <a:gd name="connsiteX2" fmla="*/ 91440 w 91440"/>
                    <a:gd name="connsiteY2" fmla="*/ 45720 h 91440"/>
                    <a:gd name="connsiteX3" fmla="*/ 45720 w 91440"/>
                    <a:gd name="connsiteY3" fmla="*/ 91440 h 91440"/>
                    <a:gd name="connsiteX4" fmla="*/ 0 w 91440"/>
                    <a:gd name="connsiteY4" fmla="*/ 45720 h 91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440" h="91440" fill="none" extrusionOk="0">
                      <a:moveTo>
                        <a:pt x="0" y="45720"/>
                      </a:moveTo>
                      <a:cubicBezTo>
                        <a:pt x="-944" y="20083"/>
                        <a:pt x="19855" y="1112"/>
                        <a:pt x="45720" y="0"/>
                      </a:cubicBezTo>
                      <a:cubicBezTo>
                        <a:pt x="73528" y="2937"/>
                        <a:pt x="93219" y="22289"/>
                        <a:pt x="91440" y="45720"/>
                      </a:cubicBezTo>
                      <a:cubicBezTo>
                        <a:pt x="89334" y="70325"/>
                        <a:pt x="73597" y="94474"/>
                        <a:pt x="45720" y="91440"/>
                      </a:cubicBezTo>
                      <a:cubicBezTo>
                        <a:pt x="19626" y="92581"/>
                        <a:pt x="-1561" y="69538"/>
                        <a:pt x="0" y="45720"/>
                      </a:cubicBezTo>
                      <a:close/>
                    </a:path>
                    <a:path w="91440" h="91440" stroke="0" extrusionOk="0">
                      <a:moveTo>
                        <a:pt x="0" y="45720"/>
                      </a:moveTo>
                      <a:cubicBezTo>
                        <a:pt x="4087" y="14455"/>
                        <a:pt x="20827" y="560"/>
                        <a:pt x="45720" y="0"/>
                      </a:cubicBezTo>
                      <a:cubicBezTo>
                        <a:pt x="68639" y="-6487"/>
                        <a:pt x="93831" y="21900"/>
                        <a:pt x="91440" y="45720"/>
                      </a:cubicBezTo>
                      <a:cubicBezTo>
                        <a:pt x="91026" y="66456"/>
                        <a:pt x="69405" y="92145"/>
                        <a:pt x="45720" y="91440"/>
                      </a:cubicBezTo>
                      <a:cubicBezTo>
                        <a:pt x="19460" y="86593"/>
                        <a:pt x="1276" y="72809"/>
                        <a:pt x="0" y="45720"/>
                      </a:cubicBezTo>
                      <a:close/>
                    </a:path>
                  </a:pathLst>
                </a:custGeom>
                <a:ln>
                  <a:extLst>
                    <a:ext uri="{C807C97D-BFC1-408E-A445-0C87EB9F89A2}">
                      <ask:lineSketchStyleProps xmlns:ask="http://schemas.microsoft.com/office/drawing/2018/sketchyshapes" sd="1617256088">
                        <a:prstGeom prst="ellipse">
                          <a:avLst/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26EB74F2-D94C-4D14-9C02-39CB94006E38}"/>
                    </a:ext>
                  </a:extLst>
                </p:cNvPr>
                <p:cNvSpPr/>
                <p:nvPr/>
              </p:nvSpPr>
              <p:spPr>
                <a:xfrm rot="3005078">
                  <a:off x="581506" y="2899886"/>
                  <a:ext cx="91440" cy="91440"/>
                </a:xfrm>
                <a:custGeom>
                  <a:avLst/>
                  <a:gdLst>
                    <a:gd name="connsiteX0" fmla="*/ 0 w 91440"/>
                    <a:gd name="connsiteY0" fmla="*/ 45720 h 91440"/>
                    <a:gd name="connsiteX1" fmla="*/ 45720 w 91440"/>
                    <a:gd name="connsiteY1" fmla="*/ 0 h 91440"/>
                    <a:gd name="connsiteX2" fmla="*/ 91440 w 91440"/>
                    <a:gd name="connsiteY2" fmla="*/ 45720 h 91440"/>
                    <a:gd name="connsiteX3" fmla="*/ 45720 w 91440"/>
                    <a:gd name="connsiteY3" fmla="*/ 91440 h 91440"/>
                    <a:gd name="connsiteX4" fmla="*/ 0 w 91440"/>
                    <a:gd name="connsiteY4" fmla="*/ 45720 h 91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440" h="91440" fill="none" extrusionOk="0">
                      <a:moveTo>
                        <a:pt x="0" y="45720"/>
                      </a:moveTo>
                      <a:cubicBezTo>
                        <a:pt x="-944" y="20083"/>
                        <a:pt x="19855" y="1112"/>
                        <a:pt x="45720" y="0"/>
                      </a:cubicBezTo>
                      <a:cubicBezTo>
                        <a:pt x="73528" y="2937"/>
                        <a:pt x="93219" y="22289"/>
                        <a:pt x="91440" y="45720"/>
                      </a:cubicBezTo>
                      <a:cubicBezTo>
                        <a:pt x="89334" y="70325"/>
                        <a:pt x="73597" y="94474"/>
                        <a:pt x="45720" y="91440"/>
                      </a:cubicBezTo>
                      <a:cubicBezTo>
                        <a:pt x="19626" y="92581"/>
                        <a:pt x="-1561" y="69538"/>
                        <a:pt x="0" y="45720"/>
                      </a:cubicBezTo>
                      <a:close/>
                    </a:path>
                    <a:path w="91440" h="91440" stroke="0" extrusionOk="0">
                      <a:moveTo>
                        <a:pt x="0" y="45720"/>
                      </a:moveTo>
                      <a:cubicBezTo>
                        <a:pt x="4087" y="14455"/>
                        <a:pt x="20827" y="560"/>
                        <a:pt x="45720" y="0"/>
                      </a:cubicBezTo>
                      <a:cubicBezTo>
                        <a:pt x="68639" y="-6487"/>
                        <a:pt x="93831" y="21900"/>
                        <a:pt x="91440" y="45720"/>
                      </a:cubicBezTo>
                      <a:cubicBezTo>
                        <a:pt x="91026" y="66456"/>
                        <a:pt x="69405" y="92145"/>
                        <a:pt x="45720" y="91440"/>
                      </a:cubicBezTo>
                      <a:cubicBezTo>
                        <a:pt x="19460" y="86593"/>
                        <a:pt x="1276" y="72809"/>
                        <a:pt x="0" y="45720"/>
                      </a:cubicBezTo>
                      <a:close/>
                    </a:path>
                  </a:pathLst>
                </a:custGeom>
                <a:ln>
                  <a:extLst>
                    <a:ext uri="{C807C97D-BFC1-408E-A445-0C87EB9F89A2}">
                      <ask:lineSketchStyleProps xmlns:ask="http://schemas.microsoft.com/office/drawing/2018/sketchyshapes" sd="1617256088">
                        <a:prstGeom prst="ellipse">
                          <a:avLst/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17637461-66C0-41C4-AFA8-2DE97DB12AAB}"/>
                    </a:ext>
                  </a:extLst>
                </p:cNvPr>
                <p:cNvSpPr/>
                <p:nvPr/>
              </p:nvSpPr>
              <p:spPr>
                <a:xfrm rot="3005078">
                  <a:off x="1135346" y="2899887"/>
                  <a:ext cx="91440" cy="91440"/>
                </a:xfrm>
                <a:custGeom>
                  <a:avLst/>
                  <a:gdLst>
                    <a:gd name="connsiteX0" fmla="*/ 0 w 91440"/>
                    <a:gd name="connsiteY0" fmla="*/ 45720 h 91440"/>
                    <a:gd name="connsiteX1" fmla="*/ 45720 w 91440"/>
                    <a:gd name="connsiteY1" fmla="*/ 0 h 91440"/>
                    <a:gd name="connsiteX2" fmla="*/ 91440 w 91440"/>
                    <a:gd name="connsiteY2" fmla="*/ 45720 h 91440"/>
                    <a:gd name="connsiteX3" fmla="*/ 45720 w 91440"/>
                    <a:gd name="connsiteY3" fmla="*/ 91440 h 91440"/>
                    <a:gd name="connsiteX4" fmla="*/ 0 w 91440"/>
                    <a:gd name="connsiteY4" fmla="*/ 45720 h 91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440" h="91440" fill="none" extrusionOk="0">
                      <a:moveTo>
                        <a:pt x="0" y="45720"/>
                      </a:moveTo>
                      <a:cubicBezTo>
                        <a:pt x="-944" y="20083"/>
                        <a:pt x="19855" y="1112"/>
                        <a:pt x="45720" y="0"/>
                      </a:cubicBezTo>
                      <a:cubicBezTo>
                        <a:pt x="73528" y="2937"/>
                        <a:pt x="93219" y="22289"/>
                        <a:pt x="91440" y="45720"/>
                      </a:cubicBezTo>
                      <a:cubicBezTo>
                        <a:pt x="89334" y="70325"/>
                        <a:pt x="73597" y="94474"/>
                        <a:pt x="45720" y="91440"/>
                      </a:cubicBezTo>
                      <a:cubicBezTo>
                        <a:pt x="19626" y="92581"/>
                        <a:pt x="-1561" y="69538"/>
                        <a:pt x="0" y="45720"/>
                      </a:cubicBezTo>
                      <a:close/>
                    </a:path>
                    <a:path w="91440" h="91440" stroke="0" extrusionOk="0">
                      <a:moveTo>
                        <a:pt x="0" y="45720"/>
                      </a:moveTo>
                      <a:cubicBezTo>
                        <a:pt x="4087" y="14455"/>
                        <a:pt x="20827" y="560"/>
                        <a:pt x="45720" y="0"/>
                      </a:cubicBezTo>
                      <a:cubicBezTo>
                        <a:pt x="68639" y="-6487"/>
                        <a:pt x="93831" y="21900"/>
                        <a:pt x="91440" y="45720"/>
                      </a:cubicBezTo>
                      <a:cubicBezTo>
                        <a:pt x="91026" y="66456"/>
                        <a:pt x="69405" y="92145"/>
                        <a:pt x="45720" y="91440"/>
                      </a:cubicBezTo>
                      <a:cubicBezTo>
                        <a:pt x="19460" y="86593"/>
                        <a:pt x="1276" y="72809"/>
                        <a:pt x="0" y="45720"/>
                      </a:cubicBezTo>
                      <a:close/>
                    </a:path>
                  </a:pathLst>
                </a:custGeom>
                <a:ln>
                  <a:extLst>
                    <a:ext uri="{C807C97D-BFC1-408E-A445-0C87EB9F89A2}">
                      <ask:lineSketchStyleProps xmlns:ask="http://schemas.microsoft.com/office/drawing/2018/sketchyshapes" sd="1617256088">
                        <a:prstGeom prst="ellipse">
                          <a:avLst/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E1AD21C7-8726-4A2A-8D92-5B8DCC0FC471}"/>
                    </a:ext>
                  </a:extLst>
                </p:cNvPr>
                <p:cNvSpPr/>
                <p:nvPr/>
              </p:nvSpPr>
              <p:spPr>
                <a:xfrm rot="3005078">
                  <a:off x="2796852" y="2899883"/>
                  <a:ext cx="91440" cy="91440"/>
                </a:xfrm>
                <a:custGeom>
                  <a:avLst/>
                  <a:gdLst>
                    <a:gd name="connsiteX0" fmla="*/ 0 w 91440"/>
                    <a:gd name="connsiteY0" fmla="*/ 45720 h 91440"/>
                    <a:gd name="connsiteX1" fmla="*/ 45720 w 91440"/>
                    <a:gd name="connsiteY1" fmla="*/ 0 h 91440"/>
                    <a:gd name="connsiteX2" fmla="*/ 91440 w 91440"/>
                    <a:gd name="connsiteY2" fmla="*/ 45720 h 91440"/>
                    <a:gd name="connsiteX3" fmla="*/ 45720 w 91440"/>
                    <a:gd name="connsiteY3" fmla="*/ 91440 h 91440"/>
                    <a:gd name="connsiteX4" fmla="*/ 0 w 91440"/>
                    <a:gd name="connsiteY4" fmla="*/ 45720 h 91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440" h="91440" fill="none" extrusionOk="0">
                      <a:moveTo>
                        <a:pt x="0" y="45720"/>
                      </a:moveTo>
                      <a:cubicBezTo>
                        <a:pt x="-944" y="20083"/>
                        <a:pt x="19855" y="1112"/>
                        <a:pt x="45720" y="0"/>
                      </a:cubicBezTo>
                      <a:cubicBezTo>
                        <a:pt x="73528" y="2937"/>
                        <a:pt x="93219" y="22289"/>
                        <a:pt x="91440" y="45720"/>
                      </a:cubicBezTo>
                      <a:cubicBezTo>
                        <a:pt x="89334" y="70325"/>
                        <a:pt x="73597" y="94474"/>
                        <a:pt x="45720" y="91440"/>
                      </a:cubicBezTo>
                      <a:cubicBezTo>
                        <a:pt x="19626" y="92581"/>
                        <a:pt x="-1561" y="69538"/>
                        <a:pt x="0" y="45720"/>
                      </a:cubicBezTo>
                      <a:close/>
                    </a:path>
                    <a:path w="91440" h="91440" stroke="0" extrusionOk="0">
                      <a:moveTo>
                        <a:pt x="0" y="45720"/>
                      </a:moveTo>
                      <a:cubicBezTo>
                        <a:pt x="4087" y="14455"/>
                        <a:pt x="20827" y="560"/>
                        <a:pt x="45720" y="0"/>
                      </a:cubicBezTo>
                      <a:cubicBezTo>
                        <a:pt x="68639" y="-6487"/>
                        <a:pt x="93831" y="21900"/>
                        <a:pt x="91440" y="45720"/>
                      </a:cubicBezTo>
                      <a:cubicBezTo>
                        <a:pt x="91026" y="66456"/>
                        <a:pt x="69405" y="92145"/>
                        <a:pt x="45720" y="91440"/>
                      </a:cubicBezTo>
                      <a:cubicBezTo>
                        <a:pt x="19460" y="86593"/>
                        <a:pt x="1276" y="72809"/>
                        <a:pt x="0" y="45720"/>
                      </a:cubicBezTo>
                      <a:close/>
                    </a:path>
                  </a:pathLst>
                </a:custGeom>
                <a:ln>
                  <a:extLst>
                    <a:ext uri="{C807C97D-BFC1-408E-A445-0C87EB9F89A2}">
                      <ask:lineSketchStyleProps xmlns:ask="http://schemas.microsoft.com/office/drawing/2018/sketchyshapes" sd="1617256088">
                        <a:prstGeom prst="ellipse">
                          <a:avLst/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3652D65B-F8EA-4367-9073-4432DF0639C1}"/>
                    </a:ext>
                  </a:extLst>
                </p:cNvPr>
                <p:cNvSpPr/>
                <p:nvPr/>
              </p:nvSpPr>
              <p:spPr>
                <a:xfrm rot="3005078">
                  <a:off x="3073766" y="2899883"/>
                  <a:ext cx="91440" cy="91440"/>
                </a:xfrm>
                <a:custGeom>
                  <a:avLst/>
                  <a:gdLst>
                    <a:gd name="connsiteX0" fmla="*/ 0 w 91440"/>
                    <a:gd name="connsiteY0" fmla="*/ 45720 h 91440"/>
                    <a:gd name="connsiteX1" fmla="*/ 45720 w 91440"/>
                    <a:gd name="connsiteY1" fmla="*/ 0 h 91440"/>
                    <a:gd name="connsiteX2" fmla="*/ 91440 w 91440"/>
                    <a:gd name="connsiteY2" fmla="*/ 45720 h 91440"/>
                    <a:gd name="connsiteX3" fmla="*/ 45720 w 91440"/>
                    <a:gd name="connsiteY3" fmla="*/ 91440 h 91440"/>
                    <a:gd name="connsiteX4" fmla="*/ 0 w 91440"/>
                    <a:gd name="connsiteY4" fmla="*/ 45720 h 91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440" h="91440" fill="none" extrusionOk="0">
                      <a:moveTo>
                        <a:pt x="0" y="45720"/>
                      </a:moveTo>
                      <a:cubicBezTo>
                        <a:pt x="-944" y="20083"/>
                        <a:pt x="19855" y="1112"/>
                        <a:pt x="45720" y="0"/>
                      </a:cubicBezTo>
                      <a:cubicBezTo>
                        <a:pt x="73528" y="2937"/>
                        <a:pt x="93219" y="22289"/>
                        <a:pt x="91440" y="45720"/>
                      </a:cubicBezTo>
                      <a:cubicBezTo>
                        <a:pt x="89334" y="70325"/>
                        <a:pt x="73597" y="94474"/>
                        <a:pt x="45720" y="91440"/>
                      </a:cubicBezTo>
                      <a:cubicBezTo>
                        <a:pt x="19626" y="92581"/>
                        <a:pt x="-1561" y="69538"/>
                        <a:pt x="0" y="45720"/>
                      </a:cubicBezTo>
                      <a:close/>
                    </a:path>
                    <a:path w="91440" h="91440" stroke="0" extrusionOk="0">
                      <a:moveTo>
                        <a:pt x="0" y="45720"/>
                      </a:moveTo>
                      <a:cubicBezTo>
                        <a:pt x="4087" y="14455"/>
                        <a:pt x="20827" y="560"/>
                        <a:pt x="45720" y="0"/>
                      </a:cubicBezTo>
                      <a:cubicBezTo>
                        <a:pt x="68639" y="-6487"/>
                        <a:pt x="93831" y="21900"/>
                        <a:pt x="91440" y="45720"/>
                      </a:cubicBezTo>
                      <a:cubicBezTo>
                        <a:pt x="91026" y="66456"/>
                        <a:pt x="69405" y="92145"/>
                        <a:pt x="45720" y="91440"/>
                      </a:cubicBezTo>
                      <a:cubicBezTo>
                        <a:pt x="19460" y="86593"/>
                        <a:pt x="1276" y="72809"/>
                        <a:pt x="0" y="45720"/>
                      </a:cubicBezTo>
                      <a:close/>
                    </a:path>
                  </a:pathLst>
                </a:custGeom>
                <a:ln>
                  <a:extLst>
                    <a:ext uri="{C807C97D-BFC1-408E-A445-0C87EB9F89A2}">
                      <ask:lineSketchStyleProps xmlns:ask="http://schemas.microsoft.com/office/drawing/2018/sketchyshapes" sd="1617256088">
                        <a:prstGeom prst="ellipse">
                          <a:avLst/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1E670740-CF1A-4164-8A11-B1279C3908D3}"/>
                  </a:ext>
                </a:extLst>
              </p:cNvPr>
              <p:cNvSpPr/>
              <p:nvPr/>
            </p:nvSpPr>
            <p:spPr>
              <a:xfrm>
                <a:off x="2091660" y="2745330"/>
                <a:ext cx="91440" cy="91440"/>
              </a:xfrm>
              <a:custGeom>
                <a:avLst/>
                <a:gdLst>
                  <a:gd name="connsiteX0" fmla="*/ 0 w 91440"/>
                  <a:gd name="connsiteY0" fmla="*/ 0 h 91440"/>
                  <a:gd name="connsiteX1" fmla="*/ 91440 w 91440"/>
                  <a:gd name="connsiteY1" fmla="*/ 0 h 91440"/>
                  <a:gd name="connsiteX2" fmla="*/ 91440 w 91440"/>
                  <a:gd name="connsiteY2" fmla="*/ 91440 h 91440"/>
                  <a:gd name="connsiteX3" fmla="*/ 0 w 91440"/>
                  <a:gd name="connsiteY3" fmla="*/ 91440 h 91440"/>
                  <a:gd name="connsiteX4" fmla="*/ 0 w 91440"/>
                  <a:gd name="connsiteY4" fmla="*/ 0 h 9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" h="91440" fill="none" extrusionOk="0">
                    <a:moveTo>
                      <a:pt x="0" y="0"/>
                    </a:moveTo>
                    <a:cubicBezTo>
                      <a:pt x="37580" y="-6699"/>
                      <a:pt x="54344" y="6892"/>
                      <a:pt x="91440" y="0"/>
                    </a:cubicBezTo>
                    <a:cubicBezTo>
                      <a:pt x="101894" y="24618"/>
                      <a:pt x="85152" y="58486"/>
                      <a:pt x="91440" y="91440"/>
                    </a:cubicBezTo>
                    <a:cubicBezTo>
                      <a:pt x="53342" y="100677"/>
                      <a:pt x="27256" y="83519"/>
                      <a:pt x="0" y="91440"/>
                    </a:cubicBezTo>
                    <a:cubicBezTo>
                      <a:pt x="-10835" y="70512"/>
                      <a:pt x="9196" y="27568"/>
                      <a:pt x="0" y="0"/>
                    </a:cubicBezTo>
                    <a:close/>
                  </a:path>
                  <a:path w="91440" h="91440" stroke="0" extrusionOk="0">
                    <a:moveTo>
                      <a:pt x="0" y="0"/>
                    </a:moveTo>
                    <a:cubicBezTo>
                      <a:pt x="39362" y="-7634"/>
                      <a:pt x="71680" y="6944"/>
                      <a:pt x="91440" y="0"/>
                    </a:cubicBezTo>
                    <a:cubicBezTo>
                      <a:pt x="92726" y="44992"/>
                      <a:pt x="87560" y="56900"/>
                      <a:pt x="91440" y="91440"/>
                    </a:cubicBezTo>
                    <a:cubicBezTo>
                      <a:pt x="71122" y="100036"/>
                      <a:pt x="40445" y="88802"/>
                      <a:pt x="0" y="91440"/>
                    </a:cubicBezTo>
                    <a:cubicBezTo>
                      <a:pt x="-6608" y="60199"/>
                      <a:pt x="2359" y="39101"/>
                      <a:pt x="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1905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898237570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E48496E9-C18A-447C-95D8-0985B3159FD1}"/>
                  </a:ext>
                </a:extLst>
              </p:cNvPr>
              <p:cNvSpPr/>
              <p:nvPr/>
            </p:nvSpPr>
            <p:spPr>
              <a:xfrm>
                <a:off x="2564947" y="2445257"/>
                <a:ext cx="91440" cy="91440"/>
              </a:xfrm>
              <a:custGeom>
                <a:avLst/>
                <a:gdLst>
                  <a:gd name="connsiteX0" fmla="*/ 0 w 91440"/>
                  <a:gd name="connsiteY0" fmla="*/ 0 h 91440"/>
                  <a:gd name="connsiteX1" fmla="*/ 91440 w 91440"/>
                  <a:gd name="connsiteY1" fmla="*/ 0 h 91440"/>
                  <a:gd name="connsiteX2" fmla="*/ 91440 w 91440"/>
                  <a:gd name="connsiteY2" fmla="*/ 91440 h 91440"/>
                  <a:gd name="connsiteX3" fmla="*/ 0 w 91440"/>
                  <a:gd name="connsiteY3" fmla="*/ 91440 h 91440"/>
                  <a:gd name="connsiteX4" fmla="*/ 0 w 91440"/>
                  <a:gd name="connsiteY4" fmla="*/ 0 h 9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" h="91440" fill="none" extrusionOk="0">
                    <a:moveTo>
                      <a:pt x="0" y="0"/>
                    </a:moveTo>
                    <a:cubicBezTo>
                      <a:pt x="37580" y="-6699"/>
                      <a:pt x="54344" y="6892"/>
                      <a:pt x="91440" y="0"/>
                    </a:cubicBezTo>
                    <a:cubicBezTo>
                      <a:pt x="101894" y="24618"/>
                      <a:pt x="85152" y="58486"/>
                      <a:pt x="91440" y="91440"/>
                    </a:cubicBezTo>
                    <a:cubicBezTo>
                      <a:pt x="53342" y="100677"/>
                      <a:pt x="27256" y="83519"/>
                      <a:pt x="0" y="91440"/>
                    </a:cubicBezTo>
                    <a:cubicBezTo>
                      <a:pt x="-10835" y="70512"/>
                      <a:pt x="9196" y="27568"/>
                      <a:pt x="0" y="0"/>
                    </a:cubicBezTo>
                    <a:close/>
                  </a:path>
                  <a:path w="91440" h="91440" stroke="0" extrusionOk="0">
                    <a:moveTo>
                      <a:pt x="0" y="0"/>
                    </a:moveTo>
                    <a:cubicBezTo>
                      <a:pt x="39362" y="-7634"/>
                      <a:pt x="71680" y="6944"/>
                      <a:pt x="91440" y="0"/>
                    </a:cubicBezTo>
                    <a:cubicBezTo>
                      <a:pt x="92726" y="44992"/>
                      <a:pt x="87560" y="56900"/>
                      <a:pt x="91440" y="91440"/>
                    </a:cubicBezTo>
                    <a:cubicBezTo>
                      <a:pt x="71122" y="100036"/>
                      <a:pt x="40445" y="88802"/>
                      <a:pt x="0" y="91440"/>
                    </a:cubicBezTo>
                    <a:cubicBezTo>
                      <a:pt x="-6608" y="60199"/>
                      <a:pt x="2359" y="39101"/>
                      <a:pt x="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1905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898237570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B04DA2E-2744-4B6B-8450-9C2E299A2153}"/>
                  </a:ext>
                </a:extLst>
              </p:cNvPr>
              <p:cNvSpPr/>
              <p:nvPr/>
            </p:nvSpPr>
            <p:spPr>
              <a:xfrm>
                <a:off x="2341021" y="2591652"/>
                <a:ext cx="91440" cy="91440"/>
              </a:xfrm>
              <a:custGeom>
                <a:avLst/>
                <a:gdLst>
                  <a:gd name="connsiteX0" fmla="*/ 0 w 91440"/>
                  <a:gd name="connsiteY0" fmla="*/ 0 h 91440"/>
                  <a:gd name="connsiteX1" fmla="*/ 91440 w 91440"/>
                  <a:gd name="connsiteY1" fmla="*/ 0 h 91440"/>
                  <a:gd name="connsiteX2" fmla="*/ 91440 w 91440"/>
                  <a:gd name="connsiteY2" fmla="*/ 91440 h 91440"/>
                  <a:gd name="connsiteX3" fmla="*/ 0 w 91440"/>
                  <a:gd name="connsiteY3" fmla="*/ 91440 h 91440"/>
                  <a:gd name="connsiteX4" fmla="*/ 0 w 91440"/>
                  <a:gd name="connsiteY4" fmla="*/ 0 h 9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" h="91440" fill="none" extrusionOk="0">
                    <a:moveTo>
                      <a:pt x="0" y="0"/>
                    </a:moveTo>
                    <a:cubicBezTo>
                      <a:pt x="37580" y="-6699"/>
                      <a:pt x="54344" y="6892"/>
                      <a:pt x="91440" y="0"/>
                    </a:cubicBezTo>
                    <a:cubicBezTo>
                      <a:pt x="101894" y="24618"/>
                      <a:pt x="85152" y="58486"/>
                      <a:pt x="91440" y="91440"/>
                    </a:cubicBezTo>
                    <a:cubicBezTo>
                      <a:pt x="53342" y="100677"/>
                      <a:pt x="27256" y="83519"/>
                      <a:pt x="0" y="91440"/>
                    </a:cubicBezTo>
                    <a:cubicBezTo>
                      <a:pt x="-10835" y="70512"/>
                      <a:pt x="9196" y="27568"/>
                      <a:pt x="0" y="0"/>
                    </a:cubicBezTo>
                    <a:close/>
                  </a:path>
                  <a:path w="91440" h="91440" stroke="0" extrusionOk="0">
                    <a:moveTo>
                      <a:pt x="0" y="0"/>
                    </a:moveTo>
                    <a:cubicBezTo>
                      <a:pt x="39362" y="-7634"/>
                      <a:pt x="71680" y="6944"/>
                      <a:pt x="91440" y="0"/>
                    </a:cubicBezTo>
                    <a:cubicBezTo>
                      <a:pt x="92726" y="44992"/>
                      <a:pt x="87560" y="56900"/>
                      <a:pt x="91440" y="91440"/>
                    </a:cubicBezTo>
                    <a:cubicBezTo>
                      <a:pt x="71122" y="100036"/>
                      <a:pt x="40445" y="88802"/>
                      <a:pt x="0" y="91440"/>
                    </a:cubicBezTo>
                    <a:cubicBezTo>
                      <a:pt x="-6608" y="60199"/>
                      <a:pt x="2359" y="39101"/>
                      <a:pt x="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1905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898237570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C8DA98F8-CB71-4799-BC59-8B7F47D8EE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83730" y="1258200"/>
                <a:ext cx="0" cy="275834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73E77DEB-4EFF-4258-B4BC-2985CE38D1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3840" y="2637371"/>
                <a:ext cx="3017095" cy="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256D492-FF86-4A3C-9368-AD294651F2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35639" y="2530258"/>
              <a:ext cx="804930" cy="771005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13" name="Straight Connector 13312">
              <a:extLst>
                <a:ext uri="{FF2B5EF4-FFF2-40B4-BE49-F238E27FC236}">
                  <a16:creationId xmlns:a16="http://schemas.microsoft.com/office/drawing/2014/main" id="{DC84277D-2E29-43BA-80BC-B004EDBADA6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37884" y="2012755"/>
              <a:ext cx="804930" cy="771005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Content Placeholder 2">
            <a:extLst>
              <a:ext uri="{FF2B5EF4-FFF2-40B4-BE49-F238E27FC236}">
                <a16:creationId xmlns:a16="http://schemas.microsoft.com/office/drawing/2014/main" id="{55B87B5F-D54E-4363-A0A7-056246FC6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4108" y="5283146"/>
            <a:ext cx="2905074" cy="3287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mic Sans MS" panose="030F0702030302020204" pitchFamily="66" charset="0"/>
                <a:cs typeface="Segoe UI" panose="020B0502040204020203" pitchFamily="34" charset="0"/>
              </a:rPr>
              <a:t>May be 2 lines?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7E07FCD-D29E-4E95-8AA1-C8E7EB41F6EF}"/>
              </a:ext>
            </a:extLst>
          </p:cNvPr>
          <p:cNvGrpSpPr/>
          <p:nvPr/>
        </p:nvGrpSpPr>
        <p:grpSpPr>
          <a:xfrm>
            <a:off x="8093440" y="1169763"/>
            <a:ext cx="3017095" cy="3542237"/>
            <a:chOff x="923840" y="474306"/>
            <a:chExt cx="3017095" cy="3542237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6A156F69-41CE-4670-B0A9-829E6E545025}"/>
                </a:ext>
              </a:extLst>
            </p:cNvPr>
            <p:cNvGrpSpPr/>
            <p:nvPr/>
          </p:nvGrpSpPr>
          <p:grpSpPr>
            <a:xfrm rot="19663116">
              <a:off x="1370155" y="474306"/>
              <a:ext cx="2195172" cy="1948866"/>
              <a:chOff x="1366201" y="1000566"/>
              <a:chExt cx="2195172" cy="1948866"/>
            </a:xfrm>
          </p:grpSpPr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A799F414-7E9B-4370-8242-5362F83B5983}"/>
                  </a:ext>
                </a:extLst>
              </p:cNvPr>
              <p:cNvSpPr/>
              <p:nvPr/>
            </p:nvSpPr>
            <p:spPr>
              <a:xfrm rot="3005078">
                <a:off x="1418302" y="1872669"/>
                <a:ext cx="91440" cy="91440"/>
              </a:xfrm>
              <a:custGeom>
                <a:avLst/>
                <a:gdLst>
                  <a:gd name="connsiteX0" fmla="*/ 0 w 91440"/>
                  <a:gd name="connsiteY0" fmla="*/ 45720 h 91440"/>
                  <a:gd name="connsiteX1" fmla="*/ 45720 w 91440"/>
                  <a:gd name="connsiteY1" fmla="*/ 0 h 91440"/>
                  <a:gd name="connsiteX2" fmla="*/ 91440 w 91440"/>
                  <a:gd name="connsiteY2" fmla="*/ 45720 h 91440"/>
                  <a:gd name="connsiteX3" fmla="*/ 45720 w 91440"/>
                  <a:gd name="connsiteY3" fmla="*/ 91440 h 91440"/>
                  <a:gd name="connsiteX4" fmla="*/ 0 w 91440"/>
                  <a:gd name="connsiteY4" fmla="*/ 45720 h 9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" h="91440" fill="none" extrusionOk="0">
                    <a:moveTo>
                      <a:pt x="0" y="45720"/>
                    </a:moveTo>
                    <a:cubicBezTo>
                      <a:pt x="-944" y="20083"/>
                      <a:pt x="19855" y="1112"/>
                      <a:pt x="45720" y="0"/>
                    </a:cubicBezTo>
                    <a:cubicBezTo>
                      <a:pt x="73528" y="2937"/>
                      <a:pt x="93219" y="22289"/>
                      <a:pt x="91440" y="45720"/>
                    </a:cubicBezTo>
                    <a:cubicBezTo>
                      <a:pt x="89334" y="70325"/>
                      <a:pt x="73597" y="94474"/>
                      <a:pt x="45720" y="91440"/>
                    </a:cubicBezTo>
                    <a:cubicBezTo>
                      <a:pt x="19626" y="92581"/>
                      <a:pt x="-1561" y="69538"/>
                      <a:pt x="0" y="45720"/>
                    </a:cubicBezTo>
                    <a:close/>
                  </a:path>
                  <a:path w="91440" h="91440" stroke="0" extrusionOk="0">
                    <a:moveTo>
                      <a:pt x="0" y="45720"/>
                    </a:moveTo>
                    <a:cubicBezTo>
                      <a:pt x="4087" y="14455"/>
                      <a:pt x="20827" y="560"/>
                      <a:pt x="45720" y="0"/>
                    </a:cubicBezTo>
                    <a:cubicBezTo>
                      <a:pt x="68639" y="-6487"/>
                      <a:pt x="93831" y="21900"/>
                      <a:pt x="91440" y="45720"/>
                    </a:cubicBezTo>
                    <a:cubicBezTo>
                      <a:pt x="91026" y="66456"/>
                      <a:pt x="69405" y="92145"/>
                      <a:pt x="45720" y="91440"/>
                    </a:cubicBezTo>
                    <a:cubicBezTo>
                      <a:pt x="19460" y="86593"/>
                      <a:pt x="1276" y="72809"/>
                      <a:pt x="0" y="4572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9242988-4418-4C28-B95E-535465304952}"/>
                  </a:ext>
                </a:extLst>
              </p:cNvPr>
              <p:cNvSpPr/>
              <p:nvPr/>
            </p:nvSpPr>
            <p:spPr>
              <a:xfrm rot="3005078">
                <a:off x="2756917" y="2717507"/>
                <a:ext cx="91440" cy="91440"/>
              </a:xfrm>
              <a:custGeom>
                <a:avLst/>
                <a:gdLst>
                  <a:gd name="connsiteX0" fmla="*/ 0 w 91440"/>
                  <a:gd name="connsiteY0" fmla="*/ 45720 h 91440"/>
                  <a:gd name="connsiteX1" fmla="*/ 45720 w 91440"/>
                  <a:gd name="connsiteY1" fmla="*/ 0 h 91440"/>
                  <a:gd name="connsiteX2" fmla="*/ 91440 w 91440"/>
                  <a:gd name="connsiteY2" fmla="*/ 45720 h 91440"/>
                  <a:gd name="connsiteX3" fmla="*/ 45720 w 91440"/>
                  <a:gd name="connsiteY3" fmla="*/ 91440 h 91440"/>
                  <a:gd name="connsiteX4" fmla="*/ 0 w 91440"/>
                  <a:gd name="connsiteY4" fmla="*/ 45720 h 9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" h="91440" fill="none" extrusionOk="0">
                    <a:moveTo>
                      <a:pt x="0" y="45720"/>
                    </a:moveTo>
                    <a:cubicBezTo>
                      <a:pt x="-944" y="20083"/>
                      <a:pt x="19855" y="1112"/>
                      <a:pt x="45720" y="0"/>
                    </a:cubicBezTo>
                    <a:cubicBezTo>
                      <a:pt x="73528" y="2937"/>
                      <a:pt x="93219" y="22289"/>
                      <a:pt x="91440" y="45720"/>
                    </a:cubicBezTo>
                    <a:cubicBezTo>
                      <a:pt x="89334" y="70325"/>
                      <a:pt x="73597" y="94474"/>
                      <a:pt x="45720" y="91440"/>
                    </a:cubicBezTo>
                    <a:cubicBezTo>
                      <a:pt x="19626" y="92581"/>
                      <a:pt x="-1561" y="69538"/>
                      <a:pt x="0" y="45720"/>
                    </a:cubicBezTo>
                    <a:close/>
                  </a:path>
                  <a:path w="91440" h="91440" stroke="0" extrusionOk="0">
                    <a:moveTo>
                      <a:pt x="0" y="45720"/>
                    </a:moveTo>
                    <a:cubicBezTo>
                      <a:pt x="4087" y="14455"/>
                      <a:pt x="20827" y="560"/>
                      <a:pt x="45720" y="0"/>
                    </a:cubicBezTo>
                    <a:cubicBezTo>
                      <a:pt x="68639" y="-6487"/>
                      <a:pt x="93831" y="21900"/>
                      <a:pt x="91440" y="45720"/>
                    </a:cubicBezTo>
                    <a:cubicBezTo>
                      <a:pt x="91026" y="66456"/>
                      <a:pt x="69405" y="92145"/>
                      <a:pt x="45720" y="91440"/>
                    </a:cubicBezTo>
                    <a:cubicBezTo>
                      <a:pt x="19460" y="86593"/>
                      <a:pt x="1276" y="72809"/>
                      <a:pt x="0" y="4572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A6710DCB-1E9B-4998-92B2-2EAD2373DAAC}"/>
                  </a:ext>
                </a:extLst>
              </p:cNvPr>
              <p:cNvSpPr/>
              <p:nvPr/>
            </p:nvSpPr>
            <p:spPr>
              <a:xfrm rot="3005078">
                <a:off x="1368862" y="1000566"/>
                <a:ext cx="91440" cy="91440"/>
              </a:xfrm>
              <a:custGeom>
                <a:avLst/>
                <a:gdLst>
                  <a:gd name="connsiteX0" fmla="*/ 0 w 91440"/>
                  <a:gd name="connsiteY0" fmla="*/ 45720 h 91440"/>
                  <a:gd name="connsiteX1" fmla="*/ 45720 w 91440"/>
                  <a:gd name="connsiteY1" fmla="*/ 0 h 91440"/>
                  <a:gd name="connsiteX2" fmla="*/ 91440 w 91440"/>
                  <a:gd name="connsiteY2" fmla="*/ 45720 h 91440"/>
                  <a:gd name="connsiteX3" fmla="*/ 45720 w 91440"/>
                  <a:gd name="connsiteY3" fmla="*/ 91440 h 91440"/>
                  <a:gd name="connsiteX4" fmla="*/ 0 w 91440"/>
                  <a:gd name="connsiteY4" fmla="*/ 45720 h 9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" h="91440" fill="none" extrusionOk="0">
                    <a:moveTo>
                      <a:pt x="0" y="45720"/>
                    </a:moveTo>
                    <a:cubicBezTo>
                      <a:pt x="-944" y="20083"/>
                      <a:pt x="19855" y="1112"/>
                      <a:pt x="45720" y="0"/>
                    </a:cubicBezTo>
                    <a:cubicBezTo>
                      <a:pt x="73528" y="2937"/>
                      <a:pt x="93219" y="22289"/>
                      <a:pt x="91440" y="45720"/>
                    </a:cubicBezTo>
                    <a:cubicBezTo>
                      <a:pt x="89334" y="70325"/>
                      <a:pt x="73597" y="94474"/>
                      <a:pt x="45720" y="91440"/>
                    </a:cubicBezTo>
                    <a:cubicBezTo>
                      <a:pt x="19626" y="92581"/>
                      <a:pt x="-1561" y="69538"/>
                      <a:pt x="0" y="45720"/>
                    </a:cubicBezTo>
                    <a:close/>
                  </a:path>
                  <a:path w="91440" h="91440" stroke="0" extrusionOk="0">
                    <a:moveTo>
                      <a:pt x="0" y="45720"/>
                    </a:moveTo>
                    <a:cubicBezTo>
                      <a:pt x="4087" y="14455"/>
                      <a:pt x="20827" y="560"/>
                      <a:pt x="45720" y="0"/>
                    </a:cubicBezTo>
                    <a:cubicBezTo>
                      <a:pt x="68639" y="-6487"/>
                      <a:pt x="93831" y="21900"/>
                      <a:pt x="91440" y="45720"/>
                    </a:cubicBezTo>
                    <a:cubicBezTo>
                      <a:pt x="91026" y="66456"/>
                      <a:pt x="69405" y="92145"/>
                      <a:pt x="45720" y="91440"/>
                    </a:cubicBezTo>
                    <a:cubicBezTo>
                      <a:pt x="19460" y="86593"/>
                      <a:pt x="1276" y="72809"/>
                      <a:pt x="0" y="4572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72BBAD7-46D1-40D5-B8A6-9AD41B0B0C5F}"/>
                  </a:ext>
                </a:extLst>
              </p:cNvPr>
              <p:cNvSpPr/>
              <p:nvPr/>
            </p:nvSpPr>
            <p:spPr>
              <a:xfrm rot="3005078">
                <a:off x="2374829" y="2857992"/>
                <a:ext cx="91440" cy="91440"/>
              </a:xfrm>
              <a:custGeom>
                <a:avLst/>
                <a:gdLst>
                  <a:gd name="connsiteX0" fmla="*/ 0 w 91440"/>
                  <a:gd name="connsiteY0" fmla="*/ 45720 h 91440"/>
                  <a:gd name="connsiteX1" fmla="*/ 45720 w 91440"/>
                  <a:gd name="connsiteY1" fmla="*/ 0 h 91440"/>
                  <a:gd name="connsiteX2" fmla="*/ 91440 w 91440"/>
                  <a:gd name="connsiteY2" fmla="*/ 45720 h 91440"/>
                  <a:gd name="connsiteX3" fmla="*/ 45720 w 91440"/>
                  <a:gd name="connsiteY3" fmla="*/ 91440 h 91440"/>
                  <a:gd name="connsiteX4" fmla="*/ 0 w 91440"/>
                  <a:gd name="connsiteY4" fmla="*/ 45720 h 9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" h="91440" fill="none" extrusionOk="0">
                    <a:moveTo>
                      <a:pt x="0" y="45720"/>
                    </a:moveTo>
                    <a:cubicBezTo>
                      <a:pt x="-944" y="20083"/>
                      <a:pt x="19855" y="1112"/>
                      <a:pt x="45720" y="0"/>
                    </a:cubicBezTo>
                    <a:cubicBezTo>
                      <a:pt x="73528" y="2937"/>
                      <a:pt x="93219" y="22289"/>
                      <a:pt x="91440" y="45720"/>
                    </a:cubicBezTo>
                    <a:cubicBezTo>
                      <a:pt x="89334" y="70325"/>
                      <a:pt x="73597" y="94474"/>
                      <a:pt x="45720" y="91440"/>
                    </a:cubicBezTo>
                    <a:cubicBezTo>
                      <a:pt x="19626" y="92581"/>
                      <a:pt x="-1561" y="69538"/>
                      <a:pt x="0" y="45720"/>
                    </a:cubicBezTo>
                    <a:close/>
                  </a:path>
                  <a:path w="91440" h="91440" stroke="0" extrusionOk="0">
                    <a:moveTo>
                      <a:pt x="0" y="45720"/>
                    </a:moveTo>
                    <a:cubicBezTo>
                      <a:pt x="4087" y="14455"/>
                      <a:pt x="20827" y="560"/>
                      <a:pt x="45720" y="0"/>
                    </a:cubicBezTo>
                    <a:cubicBezTo>
                      <a:pt x="68639" y="-6487"/>
                      <a:pt x="93831" y="21900"/>
                      <a:pt x="91440" y="45720"/>
                    </a:cubicBezTo>
                    <a:cubicBezTo>
                      <a:pt x="91026" y="66456"/>
                      <a:pt x="69405" y="92145"/>
                      <a:pt x="45720" y="91440"/>
                    </a:cubicBezTo>
                    <a:cubicBezTo>
                      <a:pt x="19460" y="86593"/>
                      <a:pt x="1276" y="72809"/>
                      <a:pt x="0" y="4572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EF0B323B-D79C-43DC-81BB-C27DBB1287B4}"/>
                  </a:ext>
                </a:extLst>
              </p:cNvPr>
              <p:cNvSpPr/>
              <p:nvPr/>
            </p:nvSpPr>
            <p:spPr>
              <a:xfrm rot="3005078">
                <a:off x="1366201" y="1494189"/>
                <a:ext cx="91440" cy="91440"/>
              </a:xfrm>
              <a:custGeom>
                <a:avLst/>
                <a:gdLst>
                  <a:gd name="connsiteX0" fmla="*/ 0 w 91440"/>
                  <a:gd name="connsiteY0" fmla="*/ 45720 h 91440"/>
                  <a:gd name="connsiteX1" fmla="*/ 45720 w 91440"/>
                  <a:gd name="connsiteY1" fmla="*/ 0 h 91440"/>
                  <a:gd name="connsiteX2" fmla="*/ 91440 w 91440"/>
                  <a:gd name="connsiteY2" fmla="*/ 45720 h 91440"/>
                  <a:gd name="connsiteX3" fmla="*/ 45720 w 91440"/>
                  <a:gd name="connsiteY3" fmla="*/ 91440 h 91440"/>
                  <a:gd name="connsiteX4" fmla="*/ 0 w 91440"/>
                  <a:gd name="connsiteY4" fmla="*/ 45720 h 9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" h="91440" fill="none" extrusionOk="0">
                    <a:moveTo>
                      <a:pt x="0" y="45720"/>
                    </a:moveTo>
                    <a:cubicBezTo>
                      <a:pt x="-944" y="20083"/>
                      <a:pt x="19855" y="1112"/>
                      <a:pt x="45720" y="0"/>
                    </a:cubicBezTo>
                    <a:cubicBezTo>
                      <a:pt x="73528" y="2937"/>
                      <a:pt x="93219" y="22289"/>
                      <a:pt x="91440" y="45720"/>
                    </a:cubicBezTo>
                    <a:cubicBezTo>
                      <a:pt x="89334" y="70325"/>
                      <a:pt x="73597" y="94474"/>
                      <a:pt x="45720" y="91440"/>
                    </a:cubicBezTo>
                    <a:cubicBezTo>
                      <a:pt x="19626" y="92581"/>
                      <a:pt x="-1561" y="69538"/>
                      <a:pt x="0" y="45720"/>
                    </a:cubicBezTo>
                    <a:close/>
                  </a:path>
                  <a:path w="91440" h="91440" stroke="0" extrusionOk="0">
                    <a:moveTo>
                      <a:pt x="0" y="45720"/>
                    </a:moveTo>
                    <a:cubicBezTo>
                      <a:pt x="4087" y="14455"/>
                      <a:pt x="20827" y="560"/>
                      <a:pt x="45720" y="0"/>
                    </a:cubicBezTo>
                    <a:cubicBezTo>
                      <a:pt x="68639" y="-6487"/>
                      <a:pt x="93831" y="21900"/>
                      <a:pt x="91440" y="45720"/>
                    </a:cubicBezTo>
                    <a:cubicBezTo>
                      <a:pt x="91026" y="66456"/>
                      <a:pt x="69405" y="92145"/>
                      <a:pt x="45720" y="91440"/>
                    </a:cubicBezTo>
                    <a:cubicBezTo>
                      <a:pt x="19460" y="86593"/>
                      <a:pt x="1276" y="72809"/>
                      <a:pt x="0" y="4572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970FD327-B831-48BB-BD83-3C88100D973F}"/>
                  </a:ext>
                </a:extLst>
              </p:cNvPr>
              <p:cNvSpPr/>
              <p:nvPr/>
            </p:nvSpPr>
            <p:spPr>
              <a:xfrm rot="3005078">
                <a:off x="1455908" y="2277491"/>
                <a:ext cx="91440" cy="91440"/>
              </a:xfrm>
              <a:custGeom>
                <a:avLst/>
                <a:gdLst>
                  <a:gd name="connsiteX0" fmla="*/ 0 w 91440"/>
                  <a:gd name="connsiteY0" fmla="*/ 45720 h 91440"/>
                  <a:gd name="connsiteX1" fmla="*/ 45720 w 91440"/>
                  <a:gd name="connsiteY1" fmla="*/ 0 h 91440"/>
                  <a:gd name="connsiteX2" fmla="*/ 91440 w 91440"/>
                  <a:gd name="connsiteY2" fmla="*/ 45720 h 91440"/>
                  <a:gd name="connsiteX3" fmla="*/ 45720 w 91440"/>
                  <a:gd name="connsiteY3" fmla="*/ 91440 h 91440"/>
                  <a:gd name="connsiteX4" fmla="*/ 0 w 91440"/>
                  <a:gd name="connsiteY4" fmla="*/ 45720 h 9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" h="91440" fill="none" extrusionOk="0">
                    <a:moveTo>
                      <a:pt x="0" y="45720"/>
                    </a:moveTo>
                    <a:cubicBezTo>
                      <a:pt x="-944" y="20083"/>
                      <a:pt x="19855" y="1112"/>
                      <a:pt x="45720" y="0"/>
                    </a:cubicBezTo>
                    <a:cubicBezTo>
                      <a:pt x="73528" y="2937"/>
                      <a:pt x="93219" y="22289"/>
                      <a:pt x="91440" y="45720"/>
                    </a:cubicBezTo>
                    <a:cubicBezTo>
                      <a:pt x="89334" y="70325"/>
                      <a:pt x="73597" y="94474"/>
                      <a:pt x="45720" y="91440"/>
                    </a:cubicBezTo>
                    <a:cubicBezTo>
                      <a:pt x="19626" y="92581"/>
                      <a:pt x="-1561" y="69538"/>
                      <a:pt x="0" y="45720"/>
                    </a:cubicBezTo>
                    <a:close/>
                  </a:path>
                  <a:path w="91440" h="91440" stroke="0" extrusionOk="0">
                    <a:moveTo>
                      <a:pt x="0" y="45720"/>
                    </a:moveTo>
                    <a:cubicBezTo>
                      <a:pt x="4087" y="14455"/>
                      <a:pt x="20827" y="560"/>
                      <a:pt x="45720" y="0"/>
                    </a:cubicBezTo>
                    <a:cubicBezTo>
                      <a:pt x="68639" y="-6487"/>
                      <a:pt x="93831" y="21900"/>
                      <a:pt x="91440" y="45720"/>
                    </a:cubicBezTo>
                    <a:cubicBezTo>
                      <a:pt x="91026" y="66456"/>
                      <a:pt x="69405" y="92145"/>
                      <a:pt x="45720" y="91440"/>
                    </a:cubicBezTo>
                    <a:cubicBezTo>
                      <a:pt x="19460" y="86593"/>
                      <a:pt x="1276" y="72809"/>
                      <a:pt x="0" y="4572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ED2EF9CE-1449-472F-9A29-B67AA07E35C8}"/>
                  </a:ext>
                </a:extLst>
              </p:cNvPr>
              <p:cNvSpPr/>
              <p:nvPr/>
            </p:nvSpPr>
            <p:spPr>
              <a:xfrm rot="3005078">
                <a:off x="3120443" y="2602377"/>
                <a:ext cx="91440" cy="91440"/>
              </a:xfrm>
              <a:custGeom>
                <a:avLst/>
                <a:gdLst>
                  <a:gd name="connsiteX0" fmla="*/ 0 w 91440"/>
                  <a:gd name="connsiteY0" fmla="*/ 45720 h 91440"/>
                  <a:gd name="connsiteX1" fmla="*/ 45720 w 91440"/>
                  <a:gd name="connsiteY1" fmla="*/ 0 h 91440"/>
                  <a:gd name="connsiteX2" fmla="*/ 91440 w 91440"/>
                  <a:gd name="connsiteY2" fmla="*/ 45720 h 91440"/>
                  <a:gd name="connsiteX3" fmla="*/ 45720 w 91440"/>
                  <a:gd name="connsiteY3" fmla="*/ 91440 h 91440"/>
                  <a:gd name="connsiteX4" fmla="*/ 0 w 91440"/>
                  <a:gd name="connsiteY4" fmla="*/ 45720 h 9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" h="91440" fill="none" extrusionOk="0">
                    <a:moveTo>
                      <a:pt x="0" y="45720"/>
                    </a:moveTo>
                    <a:cubicBezTo>
                      <a:pt x="-944" y="20083"/>
                      <a:pt x="19855" y="1112"/>
                      <a:pt x="45720" y="0"/>
                    </a:cubicBezTo>
                    <a:cubicBezTo>
                      <a:pt x="73528" y="2937"/>
                      <a:pt x="93219" y="22289"/>
                      <a:pt x="91440" y="45720"/>
                    </a:cubicBezTo>
                    <a:cubicBezTo>
                      <a:pt x="89334" y="70325"/>
                      <a:pt x="73597" y="94474"/>
                      <a:pt x="45720" y="91440"/>
                    </a:cubicBezTo>
                    <a:cubicBezTo>
                      <a:pt x="19626" y="92581"/>
                      <a:pt x="-1561" y="69538"/>
                      <a:pt x="0" y="45720"/>
                    </a:cubicBezTo>
                    <a:close/>
                  </a:path>
                  <a:path w="91440" h="91440" stroke="0" extrusionOk="0">
                    <a:moveTo>
                      <a:pt x="0" y="45720"/>
                    </a:moveTo>
                    <a:cubicBezTo>
                      <a:pt x="4087" y="14455"/>
                      <a:pt x="20827" y="560"/>
                      <a:pt x="45720" y="0"/>
                    </a:cubicBezTo>
                    <a:cubicBezTo>
                      <a:pt x="68639" y="-6487"/>
                      <a:pt x="93831" y="21900"/>
                      <a:pt x="91440" y="45720"/>
                    </a:cubicBezTo>
                    <a:cubicBezTo>
                      <a:pt x="91026" y="66456"/>
                      <a:pt x="69405" y="92145"/>
                      <a:pt x="45720" y="91440"/>
                    </a:cubicBezTo>
                    <a:cubicBezTo>
                      <a:pt x="19460" y="86593"/>
                      <a:pt x="1276" y="72809"/>
                      <a:pt x="0" y="4572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CEC42B12-C358-4DE9-BF16-12FA1BE6BAF7}"/>
                  </a:ext>
                </a:extLst>
              </p:cNvPr>
              <p:cNvSpPr/>
              <p:nvPr/>
            </p:nvSpPr>
            <p:spPr>
              <a:xfrm rot="3005078">
                <a:off x="3469933" y="2333299"/>
                <a:ext cx="91440" cy="91440"/>
              </a:xfrm>
              <a:custGeom>
                <a:avLst/>
                <a:gdLst>
                  <a:gd name="connsiteX0" fmla="*/ 0 w 91440"/>
                  <a:gd name="connsiteY0" fmla="*/ 45720 h 91440"/>
                  <a:gd name="connsiteX1" fmla="*/ 45720 w 91440"/>
                  <a:gd name="connsiteY1" fmla="*/ 0 h 91440"/>
                  <a:gd name="connsiteX2" fmla="*/ 91440 w 91440"/>
                  <a:gd name="connsiteY2" fmla="*/ 45720 h 91440"/>
                  <a:gd name="connsiteX3" fmla="*/ 45720 w 91440"/>
                  <a:gd name="connsiteY3" fmla="*/ 91440 h 91440"/>
                  <a:gd name="connsiteX4" fmla="*/ 0 w 91440"/>
                  <a:gd name="connsiteY4" fmla="*/ 45720 h 9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" h="91440" fill="none" extrusionOk="0">
                    <a:moveTo>
                      <a:pt x="0" y="45720"/>
                    </a:moveTo>
                    <a:cubicBezTo>
                      <a:pt x="-944" y="20083"/>
                      <a:pt x="19855" y="1112"/>
                      <a:pt x="45720" y="0"/>
                    </a:cubicBezTo>
                    <a:cubicBezTo>
                      <a:pt x="73528" y="2937"/>
                      <a:pt x="93219" y="22289"/>
                      <a:pt x="91440" y="45720"/>
                    </a:cubicBezTo>
                    <a:cubicBezTo>
                      <a:pt x="89334" y="70325"/>
                      <a:pt x="73597" y="94474"/>
                      <a:pt x="45720" y="91440"/>
                    </a:cubicBezTo>
                    <a:cubicBezTo>
                      <a:pt x="19626" y="92581"/>
                      <a:pt x="-1561" y="69538"/>
                      <a:pt x="0" y="45720"/>
                    </a:cubicBezTo>
                    <a:close/>
                  </a:path>
                  <a:path w="91440" h="91440" stroke="0" extrusionOk="0">
                    <a:moveTo>
                      <a:pt x="0" y="45720"/>
                    </a:moveTo>
                    <a:cubicBezTo>
                      <a:pt x="4087" y="14455"/>
                      <a:pt x="20827" y="560"/>
                      <a:pt x="45720" y="0"/>
                    </a:cubicBezTo>
                    <a:cubicBezTo>
                      <a:pt x="68639" y="-6487"/>
                      <a:pt x="93831" y="21900"/>
                      <a:pt x="91440" y="45720"/>
                    </a:cubicBezTo>
                    <a:cubicBezTo>
                      <a:pt x="91026" y="66456"/>
                      <a:pt x="69405" y="92145"/>
                      <a:pt x="45720" y="91440"/>
                    </a:cubicBezTo>
                    <a:cubicBezTo>
                      <a:pt x="19460" y="86593"/>
                      <a:pt x="1276" y="72809"/>
                      <a:pt x="0" y="4572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C07A879C-3188-4CB5-BAB9-7F75F375BFF0}"/>
                </a:ext>
              </a:extLst>
            </p:cNvPr>
            <p:cNvSpPr/>
            <p:nvPr/>
          </p:nvSpPr>
          <p:spPr>
            <a:xfrm>
              <a:off x="2080012" y="2445257"/>
              <a:ext cx="91440" cy="91440"/>
            </a:xfrm>
            <a:custGeom>
              <a:avLst/>
              <a:gdLst>
                <a:gd name="connsiteX0" fmla="*/ 0 w 91440"/>
                <a:gd name="connsiteY0" fmla="*/ 0 h 91440"/>
                <a:gd name="connsiteX1" fmla="*/ 91440 w 91440"/>
                <a:gd name="connsiteY1" fmla="*/ 0 h 91440"/>
                <a:gd name="connsiteX2" fmla="*/ 91440 w 91440"/>
                <a:gd name="connsiteY2" fmla="*/ 91440 h 91440"/>
                <a:gd name="connsiteX3" fmla="*/ 0 w 91440"/>
                <a:gd name="connsiteY3" fmla="*/ 91440 h 91440"/>
                <a:gd name="connsiteX4" fmla="*/ 0 w 91440"/>
                <a:gd name="connsiteY4" fmla="*/ 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0"/>
                  </a:moveTo>
                  <a:cubicBezTo>
                    <a:pt x="37580" y="-6699"/>
                    <a:pt x="54344" y="6892"/>
                    <a:pt x="91440" y="0"/>
                  </a:cubicBezTo>
                  <a:cubicBezTo>
                    <a:pt x="101894" y="24618"/>
                    <a:pt x="85152" y="58486"/>
                    <a:pt x="91440" y="91440"/>
                  </a:cubicBezTo>
                  <a:cubicBezTo>
                    <a:pt x="53342" y="100677"/>
                    <a:pt x="27256" y="83519"/>
                    <a:pt x="0" y="91440"/>
                  </a:cubicBezTo>
                  <a:cubicBezTo>
                    <a:pt x="-10835" y="70512"/>
                    <a:pt x="9196" y="27568"/>
                    <a:pt x="0" y="0"/>
                  </a:cubicBezTo>
                  <a:close/>
                </a:path>
                <a:path w="91440" h="91440" stroke="0" extrusionOk="0">
                  <a:moveTo>
                    <a:pt x="0" y="0"/>
                  </a:moveTo>
                  <a:cubicBezTo>
                    <a:pt x="39362" y="-7634"/>
                    <a:pt x="71680" y="6944"/>
                    <a:pt x="91440" y="0"/>
                  </a:cubicBezTo>
                  <a:cubicBezTo>
                    <a:pt x="92726" y="44992"/>
                    <a:pt x="87560" y="56900"/>
                    <a:pt x="91440" y="91440"/>
                  </a:cubicBezTo>
                  <a:cubicBezTo>
                    <a:pt x="71122" y="100036"/>
                    <a:pt x="40445" y="88802"/>
                    <a:pt x="0" y="91440"/>
                  </a:cubicBezTo>
                  <a:cubicBezTo>
                    <a:pt x="-6608" y="60199"/>
                    <a:pt x="2359" y="39101"/>
                    <a:pt x="0" y="0"/>
                  </a:cubicBezTo>
                  <a:close/>
                </a:path>
              </a:pathLst>
            </a:custGeom>
            <a:solidFill>
              <a:srgbClr val="FFC000"/>
            </a:solidFill>
            <a:ln w="19050"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2898237570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64E8B6AB-B1E6-47D7-9DC3-7454D1AB68E2}"/>
                </a:ext>
              </a:extLst>
            </p:cNvPr>
            <p:cNvSpPr/>
            <p:nvPr/>
          </p:nvSpPr>
          <p:spPr>
            <a:xfrm>
              <a:off x="2564947" y="2445257"/>
              <a:ext cx="91440" cy="91440"/>
            </a:xfrm>
            <a:custGeom>
              <a:avLst/>
              <a:gdLst>
                <a:gd name="connsiteX0" fmla="*/ 0 w 91440"/>
                <a:gd name="connsiteY0" fmla="*/ 0 h 91440"/>
                <a:gd name="connsiteX1" fmla="*/ 91440 w 91440"/>
                <a:gd name="connsiteY1" fmla="*/ 0 h 91440"/>
                <a:gd name="connsiteX2" fmla="*/ 91440 w 91440"/>
                <a:gd name="connsiteY2" fmla="*/ 91440 h 91440"/>
                <a:gd name="connsiteX3" fmla="*/ 0 w 91440"/>
                <a:gd name="connsiteY3" fmla="*/ 91440 h 91440"/>
                <a:gd name="connsiteX4" fmla="*/ 0 w 91440"/>
                <a:gd name="connsiteY4" fmla="*/ 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0"/>
                  </a:moveTo>
                  <a:cubicBezTo>
                    <a:pt x="37580" y="-6699"/>
                    <a:pt x="54344" y="6892"/>
                    <a:pt x="91440" y="0"/>
                  </a:cubicBezTo>
                  <a:cubicBezTo>
                    <a:pt x="101894" y="24618"/>
                    <a:pt x="85152" y="58486"/>
                    <a:pt x="91440" y="91440"/>
                  </a:cubicBezTo>
                  <a:cubicBezTo>
                    <a:pt x="53342" y="100677"/>
                    <a:pt x="27256" y="83519"/>
                    <a:pt x="0" y="91440"/>
                  </a:cubicBezTo>
                  <a:cubicBezTo>
                    <a:pt x="-10835" y="70512"/>
                    <a:pt x="9196" y="27568"/>
                    <a:pt x="0" y="0"/>
                  </a:cubicBezTo>
                  <a:close/>
                </a:path>
                <a:path w="91440" h="91440" stroke="0" extrusionOk="0">
                  <a:moveTo>
                    <a:pt x="0" y="0"/>
                  </a:moveTo>
                  <a:cubicBezTo>
                    <a:pt x="39362" y="-7634"/>
                    <a:pt x="71680" y="6944"/>
                    <a:pt x="91440" y="0"/>
                  </a:cubicBezTo>
                  <a:cubicBezTo>
                    <a:pt x="92726" y="44992"/>
                    <a:pt x="87560" y="56900"/>
                    <a:pt x="91440" y="91440"/>
                  </a:cubicBezTo>
                  <a:cubicBezTo>
                    <a:pt x="71122" y="100036"/>
                    <a:pt x="40445" y="88802"/>
                    <a:pt x="0" y="91440"/>
                  </a:cubicBezTo>
                  <a:cubicBezTo>
                    <a:pt x="-6608" y="60199"/>
                    <a:pt x="2359" y="39101"/>
                    <a:pt x="0" y="0"/>
                  </a:cubicBezTo>
                  <a:close/>
                </a:path>
              </a:pathLst>
            </a:custGeom>
            <a:solidFill>
              <a:srgbClr val="FFC000"/>
            </a:solidFill>
            <a:ln w="19050"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2898237570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FE7D963C-B517-4244-8916-D612835D2EB6}"/>
                </a:ext>
              </a:extLst>
            </p:cNvPr>
            <p:cNvSpPr/>
            <p:nvPr/>
          </p:nvSpPr>
          <p:spPr>
            <a:xfrm>
              <a:off x="2341021" y="2591652"/>
              <a:ext cx="91440" cy="91440"/>
            </a:xfrm>
            <a:custGeom>
              <a:avLst/>
              <a:gdLst>
                <a:gd name="connsiteX0" fmla="*/ 0 w 91440"/>
                <a:gd name="connsiteY0" fmla="*/ 0 h 91440"/>
                <a:gd name="connsiteX1" fmla="*/ 91440 w 91440"/>
                <a:gd name="connsiteY1" fmla="*/ 0 h 91440"/>
                <a:gd name="connsiteX2" fmla="*/ 91440 w 91440"/>
                <a:gd name="connsiteY2" fmla="*/ 91440 h 91440"/>
                <a:gd name="connsiteX3" fmla="*/ 0 w 91440"/>
                <a:gd name="connsiteY3" fmla="*/ 91440 h 91440"/>
                <a:gd name="connsiteX4" fmla="*/ 0 w 91440"/>
                <a:gd name="connsiteY4" fmla="*/ 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0"/>
                  </a:moveTo>
                  <a:cubicBezTo>
                    <a:pt x="37580" y="-6699"/>
                    <a:pt x="54344" y="6892"/>
                    <a:pt x="91440" y="0"/>
                  </a:cubicBezTo>
                  <a:cubicBezTo>
                    <a:pt x="101894" y="24618"/>
                    <a:pt x="85152" y="58486"/>
                    <a:pt x="91440" y="91440"/>
                  </a:cubicBezTo>
                  <a:cubicBezTo>
                    <a:pt x="53342" y="100677"/>
                    <a:pt x="27256" y="83519"/>
                    <a:pt x="0" y="91440"/>
                  </a:cubicBezTo>
                  <a:cubicBezTo>
                    <a:pt x="-10835" y="70512"/>
                    <a:pt x="9196" y="27568"/>
                    <a:pt x="0" y="0"/>
                  </a:cubicBezTo>
                  <a:close/>
                </a:path>
                <a:path w="91440" h="91440" stroke="0" extrusionOk="0">
                  <a:moveTo>
                    <a:pt x="0" y="0"/>
                  </a:moveTo>
                  <a:cubicBezTo>
                    <a:pt x="39362" y="-7634"/>
                    <a:pt x="71680" y="6944"/>
                    <a:pt x="91440" y="0"/>
                  </a:cubicBezTo>
                  <a:cubicBezTo>
                    <a:pt x="92726" y="44992"/>
                    <a:pt x="87560" y="56900"/>
                    <a:pt x="91440" y="91440"/>
                  </a:cubicBezTo>
                  <a:cubicBezTo>
                    <a:pt x="71122" y="100036"/>
                    <a:pt x="40445" y="88802"/>
                    <a:pt x="0" y="91440"/>
                  </a:cubicBezTo>
                  <a:cubicBezTo>
                    <a:pt x="-6608" y="60199"/>
                    <a:pt x="2359" y="39101"/>
                    <a:pt x="0" y="0"/>
                  </a:cubicBezTo>
                  <a:close/>
                </a:path>
              </a:pathLst>
            </a:custGeom>
            <a:solidFill>
              <a:srgbClr val="FFC000"/>
            </a:solidFill>
            <a:ln w="19050"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2898237570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C76BA831-0294-4C60-A97C-52AB135D15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3730" y="1258200"/>
              <a:ext cx="0" cy="275834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0A1EB7FC-5797-404B-9311-675777AE11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840" y="2637371"/>
              <a:ext cx="3017095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317" name="Straight Connector 13316">
            <a:extLst>
              <a:ext uri="{FF2B5EF4-FFF2-40B4-BE49-F238E27FC236}">
                <a16:creationId xmlns:a16="http://schemas.microsoft.com/office/drawing/2014/main" id="{47933CFD-893B-45C9-87FA-A281206FA9CC}"/>
              </a:ext>
            </a:extLst>
          </p:cNvPr>
          <p:cNvCxnSpPr>
            <a:cxnSpLocks/>
          </p:cNvCxnSpPr>
          <p:nvPr/>
        </p:nvCxnSpPr>
        <p:spPr>
          <a:xfrm flipH="1">
            <a:off x="8734664" y="3049242"/>
            <a:ext cx="161012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Content Placeholder 2">
            <a:extLst>
              <a:ext uri="{FF2B5EF4-FFF2-40B4-BE49-F238E27FC236}">
                <a16:creationId xmlns:a16="http://schemas.microsoft.com/office/drawing/2014/main" id="{44B40298-C186-4929-9418-EEF96A501174}"/>
              </a:ext>
            </a:extLst>
          </p:cNvPr>
          <p:cNvSpPr txBox="1">
            <a:spLocks/>
          </p:cNvSpPr>
          <p:nvPr/>
        </p:nvSpPr>
        <p:spPr>
          <a:xfrm>
            <a:off x="8974389" y="5357030"/>
            <a:ext cx="2905074" cy="572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mic Sans MS" panose="030F0702030302020204" pitchFamily="66" charset="0"/>
                <a:cs typeface="Segoe UI" panose="020B0502040204020203" pitchFamily="34" charset="0"/>
              </a:rPr>
              <a:t>Can we change the integration function?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A151FA00-F19A-414A-9F36-765FF6C1E8B5}"/>
                  </a:ext>
                </a:extLst>
              </p:cNvPr>
              <p:cNvSpPr txBox="1"/>
              <p:nvPr/>
            </p:nvSpPr>
            <p:spPr>
              <a:xfrm>
                <a:off x="9110565" y="6125242"/>
                <a:ext cx="1905009" cy="292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dirty="0"/>
                  <a:t>y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A151FA00-F19A-414A-9F36-765FF6C1E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0565" y="6125242"/>
                <a:ext cx="1905009" cy="292772"/>
              </a:xfrm>
              <a:prstGeom prst="rect">
                <a:avLst/>
              </a:prstGeom>
              <a:blipFill>
                <a:blip r:embed="rId7"/>
                <a:stretch>
                  <a:fillRect l="-7692" t="-162500" r="-3205" b="-2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TextBox 139">
            <a:extLst>
              <a:ext uri="{FF2B5EF4-FFF2-40B4-BE49-F238E27FC236}">
                <a16:creationId xmlns:a16="http://schemas.microsoft.com/office/drawing/2014/main" id="{ECF645B1-8D46-41F1-B34F-B2C8D170A332}"/>
              </a:ext>
            </a:extLst>
          </p:cNvPr>
          <p:cNvSpPr txBox="1"/>
          <p:nvPr/>
        </p:nvSpPr>
        <p:spPr>
          <a:xfrm>
            <a:off x="4600949" y="5685847"/>
            <a:ext cx="25339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latin typeface="Comic Sans MS" panose="030F0702030302020204" pitchFamily="66" charset="0"/>
                <a:cs typeface="Segoe UI" panose="020B0502040204020203" pitchFamily="34" charset="0"/>
              </a:rPr>
              <a:t>How will a perceptron learn 2 lines?</a:t>
            </a:r>
          </a:p>
        </p:txBody>
      </p:sp>
    </p:spTree>
    <p:extLst>
      <p:ext uri="{BB962C8B-B14F-4D97-AF65-F5344CB8AC3E}">
        <p14:creationId xmlns:p14="http://schemas.microsoft.com/office/powerpoint/2010/main" val="202524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/>
      <p:bldP spid="83" grpId="0"/>
      <p:bldP spid="110" grpId="0" build="p"/>
      <p:bldP spid="137" grpId="0"/>
      <p:bldP spid="138" grpId="0"/>
      <p:bldP spid="14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>
            <a:extLst>
              <a:ext uri="{FF2B5EF4-FFF2-40B4-BE49-F238E27FC236}">
                <a16:creationId xmlns:a16="http://schemas.microsoft.com/office/drawing/2014/main" id="{FAA726D5-9E90-440D-8D19-C02CF2AC6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53036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  <a:cs typeface="Segoe UI" panose="020B0502040204020203" pitchFamily="34" charset="0"/>
              </a:rPr>
              <a:t>Activation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28765C-3A9F-4C5C-8F1F-F46BCC69F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75" y="2407708"/>
            <a:ext cx="5308658" cy="22801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435FD5-EA4C-43BC-8BEF-803783E98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299" y="2407708"/>
            <a:ext cx="5378940" cy="2691799"/>
          </a:xfrm>
          <a:prstGeom prst="rect">
            <a:avLst/>
          </a:prstGeom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601E9C9A-F411-4B54-A872-81C23E8D3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3329" y="152988"/>
            <a:ext cx="926542" cy="140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495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>
            <a:extLst>
              <a:ext uri="{FF2B5EF4-FFF2-40B4-BE49-F238E27FC236}">
                <a16:creationId xmlns:a16="http://schemas.microsoft.com/office/drawing/2014/main" id="{FAA726D5-9E90-440D-8D19-C02CF2AC6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53036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  <a:cs typeface="Segoe UI" panose="020B0502040204020203" pitchFamily="34" charset="0"/>
              </a:rPr>
              <a:t>Error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A2C627F-259B-4DF6-B480-1949E56CA73B}"/>
              </a:ext>
            </a:extLst>
          </p:cNvPr>
          <p:cNvCxnSpPr>
            <a:cxnSpLocks/>
          </p:cNvCxnSpPr>
          <p:nvPr/>
        </p:nvCxnSpPr>
        <p:spPr>
          <a:xfrm flipV="1">
            <a:off x="2475734" y="2788849"/>
            <a:ext cx="0" cy="36576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C25137D-0FFA-4EB5-82B1-1B3A45C487C5}"/>
              </a:ext>
            </a:extLst>
          </p:cNvPr>
          <p:cNvCxnSpPr>
            <a:cxnSpLocks/>
          </p:cNvCxnSpPr>
          <p:nvPr/>
        </p:nvCxnSpPr>
        <p:spPr>
          <a:xfrm flipV="1">
            <a:off x="646944" y="4466444"/>
            <a:ext cx="365760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F699292-473D-4B80-AC6E-69244CDB40CB}"/>
                  </a:ext>
                </a:extLst>
              </p:cNvPr>
              <p:cNvSpPr txBox="1"/>
              <p:nvPr/>
            </p:nvSpPr>
            <p:spPr>
              <a:xfrm>
                <a:off x="515149" y="1553016"/>
                <a:ext cx="3422347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𝑡𝑟𝑢𝑒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𝑝𝑟𝑒𝑑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F699292-473D-4B80-AC6E-69244CDB4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49" y="1553016"/>
                <a:ext cx="3422347" cy="414537"/>
              </a:xfrm>
              <a:prstGeom prst="rect">
                <a:avLst/>
              </a:prstGeom>
              <a:blipFill>
                <a:blip r:embed="rId3"/>
                <a:stretch>
                  <a:fillRect l="-1783" r="-713" b="-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6406E6B4-D2AB-4DDA-901C-4AAE6F1D9C8F}"/>
              </a:ext>
            </a:extLst>
          </p:cNvPr>
          <p:cNvSpPr/>
          <p:nvPr/>
        </p:nvSpPr>
        <p:spPr>
          <a:xfrm rot="1068194">
            <a:off x="3631832" y="4005883"/>
            <a:ext cx="91440" cy="91440"/>
          </a:xfrm>
          <a:custGeom>
            <a:avLst/>
            <a:gdLst>
              <a:gd name="connsiteX0" fmla="*/ 0 w 91440"/>
              <a:gd name="connsiteY0" fmla="*/ 45720 h 91440"/>
              <a:gd name="connsiteX1" fmla="*/ 45720 w 91440"/>
              <a:gd name="connsiteY1" fmla="*/ 0 h 91440"/>
              <a:gd name="connsiteX2" fmla="*/ 91440 w 91440"/>
              <a:gd name="connsiteY2" fmla="*/ 45720 h 91440"/>
              <a:gd name="connsiteX3" fmla="*/ 45720 w 91440"/>
              <a:gd name="connsiteY3" fmla="*/ 91440 h 91440"/>
              <a:gd name="connsiteX4" fmla="*/ 0 w 91440"/>
              <a:gd name="connsiteY4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" h="91440" fill="none" extrusionOk="0">
                <a:moveTo>
                  <a:pt x="0" y="45720"/>
                </a:moveTo>
                <a:cubicBezTo>
                  <a:pt x="-944" y="20083"/>
                  <a:pt x="19855" y="1112"/>
                  <a:pt x="45720" y="0"/>
                </a:cubicBezTo>
                <a:cubicBezTo>
                  <a:pt x="73528" y="2937"/>
                  <a:pt x="93219" y="22289"/>
                  <a:pt x="91440" y="45720"/>
                </a:cubicBezTo>
                <a:cubicBezTo>
                  <a:pt x="89334" y="70325"/>
                  <a:pt x="73597" y="94474"/>
                  <a:pt x="45720" y="91440"/>
                </a:cubicBezTo>
                <a:cubicBezTo>
                  <a:pt x="19626" y="92581"/>
                  <a:pt x="-1561" y="69538"/>
                  <a:pt x="0" y="45720"/>
                </a:cubicBezTo>
                <a:close/>
              </a:path>
              <a:path w="91440" h="91440" stroke="0" extrusionOk="0">
                <a:moveTo>
                  <a:pt x="0" y="45720"/>
                </a:moveTo>
                <a:cubicBezTo>
                  <a:pt x="4087" y="14455"/>
                  <a:pt x="20827" y="560"/>
                  <a:pt x="45720" y="0"/>
                </a:cubicBezTo>
                <a:cubicBezTo>
                  <a:pt x="68639" y="-6487"/>
                  <a:pt x="93831" y="21900"/>
                  <a:pt x="91440" y="45720"/>
                </a:cubicBezTo>
                <a:cubicBezTo>
                  <a:pt x="91026" y="66456"/>
                  <a:pt x="69405" y="92145"/>
                  <a:pt x="45720" y="91440"/>
                </a:cubicBezTo>
                <a:cubicBezTo>
                  <a:pt x="19460" y="86593"/>
                  <a:pt x="1276" y="72809"/>
                  <a:pt x="0" y="4572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617256088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85CC170-693C-4CB0-AD05-B8AB61AF2411}"/>
              </a:ext>
            </a:extLst>
          </p:cNvPr>
          <p:cNvSpPr/>
          <p:nvPr/>
        </p:nvSpPr>
        <p:spPr>
          <a:xfrm rot="1068194">
            <a:off x="2887155" y="3129266"/>
            <a:ext cx="91440" cy="91440"/>
          </a:xfrm>
          <a:custGeom>
            <a:avLst/>
            <a:gdLst>
              <a:gd name="connsiteX0" fmla="*/ 0 w 91440"/>
              <a:gd name="connsiteY0" fmla="*/ 45720 h 91440"/>
              <a:gd name="connsiteX1" fmla="*/ 45720 w 91440"/>
              <a:gd name="connsiteY1" fmla="*/ 0 h 91440"/>
              <a:gd name="connsiteX2" fmla="*/ 91440 w 91440"/>
              <a:gd name="connsiteY2" fmla="*/ 45720 h 91440"/>
              <a:gd name="connsiteX3" fmla="*/ 45720 w 91440"/>
              <a:gd name="connsiteY3" fmla="*/ 91440 h 91440"/>
              <a:gd name="connsiteX4" fmla="*/ 0 w 91440"/>
              <a:gd name="connsiteY4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" h="91440" fill="none" extrusionOk="0">
                <a:moveTo>
                  <a:pt x="0" y="45720"/>
                </a:moveTo>
                <a:cubicBezTo>
                  <a:pt x="-944" y="20083"/>
                  <a:pt x="19855" y="1112"/>
                  <a:pt x="45720" y="0"/>
                </a:cubicBezTo>
                <a:cubicBezTo>
                  <a:pt x="73528" y="2937"/>
                  <a:pt x="93219" y="22289"/>
                  <a:pt x="91440" y="45720"/>
                </a:cubicBezTo>
                <a:cubicBezTo>
                  <a:pt x="89334" y="70325"/>
                  <a:pt x="73597" y="94474"/>
                  <a:pt x="45720" y="91440"/>
                </a:cubicBezTo>
                <a:cubicBezTo>
                  <a:pt x="19626" y="92581"/>
                  <a:pt x="-1561" y="69538"/>
                  <a:pt x="0" y="45720"/>
                </a:cubicBezTo>
                <a:close/>
              </a:path>
              <a:path w="91440" h="91440" stroke="0" extrusionOk="0">
                <a:moveTo>
                  <a:pt x="0" y="45720"/>
                </a:moveTo>
                <a:cubicBezTo>
                  <a:pt x="4087" y="14455"/>
                  <a:pt x="20827" y="560"/>
                  <a:pt x="45720" y="0"/>
                </a:cubicBezTo>
                <a:cubicBezTo>
                  <a:pt x="68639" y="-6487"/>
                  <a:pt x="93831" y="21900"/>
                  <a:pt x="91440" y="45720"/>
                </a:cubicBezTo>
                <a:cubicBezTo>
                  <a:pt x="91026" y="66456"/>
                  <a:pt x="69405" y="92145"/>
                  <a:pt x="45720" y="91440"/>
                </a:cubicBezTo>
                <a:cubicBezTo>
                  <a:pt x="19460" y="86593"/>
                  <a:pt x="1276" y="72809"/>
                  <a:pt x="0" y="4572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617256088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E62970-7272-4DC9-910E-EDB71619BA8C}"/>
              </a:ext>
            </a:extLst>
          </p:cNvPr>
          <p:cNvSpPr/>
          <p:nvPr/>
        </p:nvSpPr>
        <p:spPr>
          <a:xfrm>
            <a:off x="1424184" y="5335766"/>
            <a:ext cx="91440" cy="91440"/>
          </a:xfrm>
          <a:custGeom>
            <a:avLst/>
            <a:gdLst>
              <a:gd name="connsiteX0" fmla="*/ 0 w 91440"/>
              <a:gd name="connsiteY0" fmla="*/ 0 h 91440"/>
              <a:gd name="connsiteX1" fmla="*/ 91440 w 91440"/>
              <a:gd name="connsiteY1" fmla="*/ 0 h 91440"/>
              <a:gd name="connsiteX2" fmla="*/ 91440 w 91440"/>
              <a:gd name="connsiteY2" fmla="*/ 91440 h 91440"/>
              <a:gd name="connsiteX3" fmla="*/ 0 w 91440"/>
              <a:gd name="connsiteY3" fmla="*/ 91440 h 91440"/>
              <a:gd name="connsiteX4" fmla="*/ 0 w 91440"/>
              <a:gd name="connsiteY4" fmla="*/ 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" h="91440" fill="none" extrusionOk="0">
                <a:moveTo>
                  <a:pt x="0" y="0"/>
                </a:moveTo>
                <a:cubicBezTo>
                  <a:pt x="37580" y="-6699"/>
                  <a:pt x="54344" y="6892"/>
                  <a:pt x="91440" y="0"/>
                </a:cubicBezTo>
                <a:cubicBezTo>
                  <a:pt x="101894" y="24618"/>
                  <a:pt x="85152" y="58486"/>
                  <a:pt x="91440" y="91440"/>
                </a:cubicBezTo>
                <a:cubicBezTo>
                  <a:pt x="53342" y="100677"/>
                  <a:pt x="27256" y="83519"/>
                  <a:pt x="0" y="91440"/>
                </a:cubicBezTo>
                <a:cubicBezTo>
                  <a:pt x="-10835" y="70512"/>
                  <a:pt x="9196" y="27568"/>
                  <a:pt x="0" y="0"/>
                </a:cubicBezTo>
                <a:close/>
              </a:path>
              <a:path w="91440" h="91440" stroke="0" extrusionOk="0">
                <a:moveTo>
                  <a:pt x="0" y="0"/>
                </a:moveTo>
                <a:cubicBezTo>
                  <a:pt x="39362" y="-7634"/>
                  <a:pt x="71680" y="6944"/>
                  <a:pt x="91440" y="0"/>
                </a:cubicBezTo>
                <a:cubicBezTo>
                  <a:pt x="92726" y="44992"/>
                  <a:pt x="87560" y="56900"/>
                  <a:pt x="91440" y="91440"/>
                </a:cubicBezTo>
                <a:cubicBezTo>
                  <a:pt x="71122" y="100036"/>
                  <a:pt x="40445" y="88802"/>
                  <a:pt x="0" y="91440"/>
                </a:cubicBezTo>
                <a:cubicBezTo>
                  <a:pt x="-6608" y="60199"/>
                  <a:pt x="2359" y="39101"/>
                  <a:pt x="0" y="0"/>
                </a:cubicBezTo>
                <a:close/>
              </a:path>
            </a:pathLst>
          </a:custGeom>
          <a:solidFill>
            <a:srgbClr val="FFC000"/>
          </a:solidFill>
          <a:ln w="190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89823757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BFDBD6B-33B0-4FAC-9804-4085475D3FC1}"/>
              </a:ext>
            </a:extLst>
          </p:cNvPr>
          <p:cNvSpPr/>
          <p:nvPr/>
        </p:nvSpPr>
        <p:spPr>
          <a:xfrm>
            <a:off x="1393555" y="4048405"/>
            <a:ext cx="91440" cy="91440"/>
          </a:xfrm>
          <a:custGeom>
            <a:avLst/>
            <a:gdLst>
              <a:gd name="connsiteX0" fmla="*/ 0 w 91440"/>
              <a:gd name="connsiteY0" fmla="*/ 0 h 91440"/>
              <a:gd name="connsiteX1" fmla="*/ 91440 w 91440"/>
              <a:gd name="connsiteY1" fmla="*/ 0 h 91440"/>
              <a:gd name="connsiteX2" fmla="*/ 91440 w 91440"/>
              <a:gd name="connsiteY2" fmla="*/ 91440 h 91440"/>
              <a:gd name="connsiteX3" fmla="*/ 0 w 91440"/>
              <a:gd name="connsiteY3" fmla="*/ 91440 h 91440"/>
              <a:gd name="connsiteX4" fmla="*/ 0 w 91440"/>
              <a:gd name="connsiteY4" fmla="*/ 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" h="91440" fill="none" extrusionOk="0">
                <a:moveTo>
                  <a:pt x="0" y="0"/>
                </a:moveTo>
                <a:cubicBezTo>
                  <a:pt x="37580" y="-6699"/>
                  <a:pt x="54344" y="6892"/>
                  <a:pt x="91440" y="0"/>
                </a:cubicBezTo>
                <a:cubicBezTo>
                  <a:pt x="101894" y="24618"/>
                  <a:pt x="85152" y="58486"/>
                  <a:pt x="91440" y="91440"/>
                </a:cubicBezTo>
                <a:cubicBezTo>
                  <a:pt x="53342" y="100677"/>
                  <a:pt x="27256" y="83519"/>
                  <a:pt x="0" y="91440"/>
                </a:cubicBezTo>
                <a:cubicBezTo>
                  <a:pt x="-10835" y="70512"/>
                  <a:pt x="9196" y="27568"/>
                  <a:pt x="0" y="0"/>
                </a:cubicBezTo>
                <a:close/>
              </a:path>
              <a:path w="91440" h="91440" stroke="0" extrusionOk="0">
                <a:moveTo>
                  <a:pt x="0" y="0"/>
                </a:moveTo>
                <a:cubicBezTo>
                  <a:pt x="39362" y="-7634"/>
                  <a:pt x="71680" y="6944"/>
                  <a:pt x="91440" y="0"/>
                </a:cubicBezTo>
                <a:cubicBezTo>
                  <a:pt x="92726" y="44992"/>
                  <a:pt x="87560" y="56900"/>
                  <a:pt x="91440" y="91440"/>
                </a:cubicBezTo>
                <a:cubicBezTo>
                  <a:pt x="71122" y="100036"/>
                  <a:pt x="40445" y="88802"/>
                  <a:pt x="0" y="91440"/>
                </a:cubicBezTo>
                <a:cubicBezTo>
                  <a:pt x="-6608" y="60199"/>
                  <a:pt x="2359" y="39101"/>
                  <a:pt x="0" y="0"/>
                </a:cubicBezTo>
                <a:close/>
              </a:path>
            </a:pathLst>
          </a:custGeom>
          <a:solidFill>
            <a:srgbClr val="FFC000"/>
          </a:solidFill>
          <a:ln w="190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89823757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19B6C41-E258-4B16-8FCD-9732B2516E7B}"/>
                  </a:ext>
                </a:extLst>
              </p:cNvPr>
              <p:cNvSpPr txBox="1"/>
              <p:nvPr/>
            </p:nvSpPr>
            <p:spPr>
              <a:xfrm>
                <a:off x="1208428" y="5525353"/>
                <a:ext cx="9345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(−1, −1)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19B6C41-E258-4B16-8FCD-9732B2516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428" y="5525353"/>
                <a:ext cx="934551" cy="276999"/>
              </a:xfrm>
              <a:prstGeom prst="rect">
                <a:avLst/>
              </a:prstGeom>
              <a:blipFill>
                <a:blip r:embed="rId4"/>
                <a:stretch>
                  <a:fillRect l="-8442" t="-2174" r="-844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A0A793F-2B13-480D-9B08-A5B130B9AB26}"/>
                  </a:ext>
                </a:extLst>
              </p:cNvPr>
              <p:cNvSpPr txBox="1"/>
              <p:nvPr/>
            </p:nvSpPr>
            <p:spPr>
              <a:xfrm>
                <a:off x="829707" y="4189445"/>
                <a:ext cx="10034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(−1, 1/2)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A0A793F-2B13-480D-9B08-A5B130B9A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07" y="4189445"/>
                <a:ext cx="1003480" cy="276999"/>
              </a:xfrm>
              <a:prstGeom prst="rect">
                <a:avLst/>
              </a:prstGeom>
              <a:blipFill>
                <a:blip r:embed="rId5"/>
                <a:stretch>
                  <a:fillRect l="-7879" t="-2174" r="-848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1F9016A-5568-4652-AD42-ACD47807E360}"/>
                  </a:ext>
                </a:extLst>
              </p:cNvPr>
              <p:cNvSpPr txBox="1"/>
              <p:nvPr/>
            </p:nvSpPr>
            <p:spPr>
              <a:xfrm>
                <a:off x="2575207" y="3294242"/>
                <a:ext cx="8303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(1/2, 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1F9016A-5568-4652-AD42-ACD47807E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207" y="3294242"/>
                <a:ext cx="830356" cy="276999"/>
              </a:xfrm>
              <a:prstGeom prst="rect">
                <a:avLst/>
              </a:prstGeom>
              <a:blipFill>
                <a:blip r:embed="rId6"/>
                <a:stretch>
                  <a:fillRect l="-9489" t="-2174" r="-948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0E1E39E-E142-49F0-8AB6-4B767C665A0B}"/>
                  </a:ext>
                </a:extLst>
              </p:cNvPr>
              <p:cNvSpPr txBox="1"/>
              <p:nvPr/>
            </p:nvSpPr>
            <p:spPr>
              <a:xfrm>
                <a:off x="3310865" y="4121716"/>
                <a:ext cx="8303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(1, 1/2)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0E1E39E-E142-49F0-8AB6-4B767C665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865" y="4121716"/>
                <a:ext cx="830356" cy="276999"/>
              </a:xfrm>
              <a:prstGeom prst="rect">
                <a:avLst/>
              </a:prstGeom>
              <a:blipFill>
                <a:blip r:embed="rId7"/>
                <a:stretch>
                  <a:fillRect l="-9559" t="-2174" r="-1029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CB774B5-DFCA-43C8-B737-DC2CD60CDBEA}"/>
                  </a:ext>
                </a:extLst>
              </p:cNvPr>
              <p:cNvSpPr txBox="1"/>
              <p:nvPr/>
            </p:nvSpPr>
            <p:spPr>
              <a:xfrm>
                <a:off x="1299184" y="4996563"/>
                <a:ext cx="3414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[0]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CB774B5-DFCA-43C8-B737-DC2CD60CD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184" y="4996563"/>
                <a:ext cx="341440" cy="276999"/>
              </a:xfrm>
              <a:prstGeom prst="rect">
                <a:avLst/>
              </a:prstGeom>
              <a:blipFill>
                <a:blip r:embed="rId8"/>
                <a:stretch>
                  <a:fillRect l="-23214" t="-4444" r="-26786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1116569-364F-4737-90D7-0714219EB37E}"/>
                  </a:ext>
                </a:extLst>
              </p:cNvPr>
              <p:cNvSpPr txBox="1"/>
              <p:nvPr/>
            </p:nvSpPr>
            <p:spPr>
              <a:xfrm>
                <a:off x="1299184" y="3716562"/>
                <a:ext cx="3414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[0]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1116569-364F-4737-90D7-0714219EB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184" y="3716562"/>
                <a:ext cx="341440" cy="276999"/>
              </a:xfrm>
              <a:prstGeom prst="rect">
                <a:avLst/>
              </a:prstGeom>
              <a:blipFill>
                <a:blip r:embed="rId9"/>
                <a:stretch>
                  <a:fillRect l="-23214" t="-4444" r="-26786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B18DF0E-93D4-4660-9DBF-3BDFBD75A40C}"/>
                  </a:ext>
                </a:extLst>
              </p:cNvPr>
              <p:cNvSpPr txBox="1"/>
              <p:nvPr/>
            </p:nvSpPr>
            <p:spPr>
              <a:xfrm>
                <a:off x="3506832" y="3662142"/>
                <a:ext cx="3414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B18DF0E-93D4-4660-9DBF-3BDFBD75A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832" y="3662142"/>
                <a:ext cx="341440" cy="276999"/>
              </a:xfrm>
              <a:prstGeom prst="rect">
                <a:avLst/>
              </a:prstGeom>
              <a:blipFill>
                <a:blip r:embed="rId10"/>
                <a:stretch>
                  <a:fillRect l="-23214" t="-4444" r="-26786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A20D131-6939-4C8A-8132-7CFBFD772726}"/>
                  </a:ext>
                </a:extLst>
              </p:cNvPr>
              <p:cNvSpPr txBox="1"/>
              <p:nvPr/>
            </p:nvSpPr>
            <p:spPr>
              <a:xfrm>
                <a:off x="2762155" y="2788849"/>
                <a:ext cx="3414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A20D131-6939-4C8A-8132-7CFBFD772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155" y="2788849"/>
                <a:ext cx="341440" cy="276999"/>
              </a:xfrm>
              <a:prstGeom prst="rect">
                <a:avLst/>
              </a:prstGeom>
              <a:blipFill>
                <a:blip r:embed="rId11"/>
                <a:stretch>
                  <a:fillRect l="-23214" t="-2174" r="-26786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4" name="Picture 4" descr="Professional learning communities clipart">
            <a:extLst>
              <a:ext uri="{FF2B5EF4-FFF2-40B4-BE49-F238E27FC236}">
                <a16:creationId xmlns:a16="http://schemas.microsoft.com/office/drawing/2014/main" id="{8CCB8109-0CBE-41FA-865E-00557AD7E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696" y="105042"/>
            <a:ext cx="1264833" cy="95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C7BFBE4-52B4-4E9A-AA4F-D72ED0188E11}"/>
                  </a:ext>
                </a:extLst>
              </p:cNvPr>
              <p:cNvSpPr txBox="1"/>
              <p:nvPr/>
            </p:nvSpPr>
            <p:spPr>
              <a:xfrm>
                <a:off x="7833279" y="1661738"/>
                <a:ext cx="1743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C7BFBE4-52B4-4E9A-AA4F-D72ED0188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3279" y="1661738"/>
                <a:ext cx="1743746" cy="276999"/>
              </a:xfrm>
              <a:prstGeom prst="rect">
                <a:avLst/>
              </a:prstGeom>
              <a:blipFill>
                <a:blip r:embed="rId13"/>
                <a:stretch>
                  <a:fillRect l="-1399" r="-2448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C36F370C-1992-4A38-A8AE-0DE6FFE6E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3016" y="4561635"/>
            <a:ext cx="421528" cy="3287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mic Sans MS" panose="030F0702030302020204" pitchFamily="66" charset="0"/>
                <a:cs typeface="Segoe UI" panose="020B0502040204020203" pitchFamily="34" charset="0"/>
              </a:rPr>
              <a:t>x1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E1017483-4B2B-4CB4-A25C-E3038399AA20}"/>
              </a:ext>
            </a:extLst>
          </p:cNvPr>
          <p:cNvSpPr txBox="1">
            <a:spLocks/>
          </p:cNvSpPr>
          <p:nvPr/>
        </p:nvSpPr>
        <p:spPr>
          <a:xfrm>
            <a:off x="1976912" y="2788849"/>
            <a:ext cx="498822" cy="3287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mic Sans MS" panose="030F0702030302020204" pitchFamily="66" charset="0"/>
                <a:cs typeface="Segoe UI" panose="020B0502040204020203" pitchFamily="34" charset="0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9DA3C37-536F-4382-A666-F912CA20D769}"/>
                  </a:ext>
                </a:extLst>
              </p:cNvPr>
              <p:cNvSpPr txBox="1"/>
              <p:nvPr/>
            </p:nvSpPr>
            <p:spPr>
              <a:xfrm>
                <a:off x="7833279" y="2125415"/>
                <a:ext cx="827791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9DA3C37-536F-4382-A666-F912CA20D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3279" y="2125415"/>
                <a:ext cx="827791" cy="46012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33B8F145-63D4-4097-847B-377210A3E2FC}"/>
              </a:ext>
            </a:extLst>
          </p:cNvPr>
          <p:cNvSpPr txBox="1">
            <a:spLocks/>
          </p:cNvSpPr>
          <p:nvPr/>
        </p:nvSpPr>
        <p:spPr>
          <a:xfrm>
            <a:off x="436179" y="1148921"/>
            <a:ext cx="3705042" cy="3287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mic Sans MS" panose="030F0702030302020204" pitchFamily="66" charset="0"/>
                <a:cs typeface="Segoe UI" panose="020B0502040204020203" pitchFamily="34" charset="0"/>
              </a:rPr>
              <a:t>How does a perceptron learn?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26DE6A3-BADB-4DA5-B485-912E20EA6D6C}"/>
                  </a:ext>
                </a:extLst>
              </p:cNvPr>
              <p:cNvSpPr txBox="1"/>
              <p:nvPr/>
            </p:nvSpPr>
            <p:spPr>
              <a:xfrm>
                <a:off x="5448840" y="1661738"/>
                <a:ext cx="14789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𝐿𝑖𝑛𝑒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𝑒𝑞𝑢𝑎𝑡𝑖𝑜𝑛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26DE6A3-BADB-4DA5-B485-912E20EA6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840" y="1661738"/>
                <a:ext cx="1478995" cy="276999"/>
              </a:xfrm>
              <a:prstGeom prst="rect">
                <a:avLst/>
              </a:prstGeom>
              <a:blipFill>
                <a:blip r:embed="rId15"/>
                <a:stretch>
                  <a:fillRect l="-3719" t="-4444" r="-537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49BF3BC-C78C-4A7B-9018-B24905FF71CB}"/>
                  </a:ext>
                </a:extLst>
              </p:cNvPr>
              <p:cNvSpPr txBox="1"/>
              <p:nvPr/>
            </p:nvSpPr>
            <p:spPr>
              <a:xfrm>
                <a:off x="5448840" y="2216978"/>
                <a:ext cx="16022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𝐼𝑛𝑖𝑡𝑖𝑎𝑙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𝑤𝑒𝑖𝑔h𝑡𝑠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49BF3BC-C78C-4A7B-9018-B24905FF7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840" y="2216978"/>
                <a:ext cx="1602233" cy="276999"/>
              </a:xfrm>
              <a:prstGeom prst="rect">
                <a:avLst/>
              </a:prstGeom>
              <a:blipFill>
                <a:blip r:embed="rId16"/>
                <a:stretch>
                  <a:fillRect l="-3042" t="-4444" r="-456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EFD9CA-83BD-4853-BAFE-D860AD4DE8DF}"/>
                  </a:ext>
                </a:extLst>
              </p:cNvPr>
              <p:cNvSpPr txBox="1"/>
              <p:nvPr/>
            </p:nvSpPr>
            <p:spPr>
              <a:xfrm>
                <a:off x="5429151" y="3628688"/>
                <a:ext cx="13336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𝐹𝑖𝑟𝑠𝑡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𝑒𝑝𝑜𝑐h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EFD9CA-83BD-4853-BAFE-D860AD4DE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151" y="3628688"/>
                <a:ext cx="1333698" cy="276999"/>
              </a:xfrm>
              <a:prstGeom prst="rect">
                <a:avLst/>
              </a:prstGeom>
              <a:blipFill>
                <a:blip r:embed="rId17"/>
                <a:stretch>
                  <a:fillRect l="-4128" t="-2174" r="-412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tangle 59">
            <a:extLst>
              <a:ext uri="{FF2B5EF4-FFF2-40B4-BE49-F238E27FC236}">
                <a16:creationId xmlns:a16="http://schemas.microsoft.com/office/drawing/2014/main" id="{1E8817CC-CC25-46E1-912E-7534943C7D86}"/>
              </a:ext>
            </a:extLst>
          </p:cNvPr>
          <p:cNvSpPr/>
          <p:nvPr/>
        </p:nvSpPr>
        <p:spPr>
          <a:xfrm>
            <a:off x="5448841" y="3993561"/>
            <a:ext cx="6206540" cy="26004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2F47647-6877-4182-B4DD-C5EA6CBFC3A9}"/>
                  </a:ext>
                </a:extLst>
              </p:cNvPr>
              <p:cNvSpPr txBox="1"/>
              <p:nvPr/>
            </p:nvSpPr>
            <p:spPr>
              <a:xfrm>
                <a:off x="7833279" y="2733871"/>
                <a:ext cx="8531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=1/3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2F47647-6877-4182-B4DD-C5EA6CBFC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3279" y="2733871"/>
                <a:ext cx="853119" cy="276999"/>
              </a:xfrm>
              <a:prstGeom prst="rect">
                <a:avLst/>
              </a:prstGeom>
              <a:blipFill>
                <a:blip r:embed="rId18"/>
                <a:stretch>
                  <a:fillRect l="-10000" t="-2174" r="-2857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F04B574-6092-4A18-8FD2-C4921B7CBB70}"/>
                  </a:ext>
                </a:extLst>
              </p:cNvPr>
              <p:cNvSpPr txBox="1"/>
              <p:nvPr/>
            </p:nvSpPr>
            <p:spPr>
              <a:xfrm>
                <a:off x="5448840" y="2825434"/>
                <a:ext cx="14597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𝑙𝑒𝑎𝑟𝑛𝑖𝑛𝑔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F04B574-6092-4A18-8FD2-C4921B7C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840" y="2825434"/>
                <a:ext cx="1459759" cy="276999"/>
              </a:xfrm>
              <a:prstGeom prst="rect">
                <a:avLst/>
              </a:prstGeom>
              <a:blipFill>
                <a:blip r:embed="rId19"/>
                <a:stretch>
                  <a:fillRect l="-5439" t="-2174" r="-292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945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5" grpId="0" animBg="1"/>
      <p:bldP spid="25" grpId="0" animBg="1"/>
      <p:bldP spid="27" grpId="0"/>
      <p:bldP spid="29" grpId="0"/>
      <p:bldP spid="31" grpId="0"/>
      <p:bldP spid="33" grpId="0"/>
      <p:bldP spid="35" grpId="0"/>
      <p:bldP spid="37" grpId="0"/>
      <p:bldP spid="39" grpId="0"/>
      <p:bldP spid="41" grpId="0"/>
      <p:bldP spid="43" grpId="0"/>
      <p:bldP spid="51" grpId="0" build="p"/>
      <p:bldP spid="52" grpId="0"/>
      <p:bldP spid="45" grpId="0"/>
      <p:bldP spid="53" grpId="0"/>
      <p:bldP spid="46" grpId="0"/>
      <p:bldP spid="47" grpId="0"/>
      <p:bldP spid="49" grpId="0"/>
      <p:bldP spid="60" grpId="0" animBg="1"/>
      <p:bldP spid="55" grpId="0"/>
      <p:bldP spid="5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>
            <a:extLst>
              <a:ext uri="{FF2B5EF4-FFF2-40B4-BE49-F238E27FC236}">
                <a16:creationId xmlns:a16="http://schemas.microsoft.com/office/drawing/2014/main" id="{FAA726D5-9E90-440D-8D19-C02CF2AC6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53036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  <a:cs typeface="Segoe UI" panose="020B0502040204020203" pitchFamily="34" charset="0"/>
              </a:rPr>
              <a:t>Gradient Descent </a:t>
            </a:r>
            <a:r>
              <a:rPr lang="en-US" sz="2400" dirty="0">
                <a:latin typeface="Comic Sans MS" panose="030F0702030302020204" pitchFamily="66" charset="0"/>
                <a:cs typeface="Segoe UI" panose="020B0502040204020203" pitchFamily="34" charset="0"/>
              </a:rPr>
              <a:t>(SGD, BGD, MBGD)</a:t>
            </a:r>
            <a:endParaRPr lang="en-US" dirty="0">
              <a:latin typeface="Comic Sans MS" panose="030F0702030302020204" pitchFamily="66" charset="0"/>
              <a:cs typeface="Segoe UI" panose="020B0502040204020203" pitchFamily="34" charset="0"/>
            </a:endParaRPr>
          </a:p>
        </p:txBody>
      </p:sp>
      <p:pic>
        <p:nvPicPr>
          <p:cNvPr id="16386" name="Picture 2" descr="Landing Duck Clipart">
            <a:extLst>
              <a:ext uri="{FF2B5EF4-FFF2-40B4-BE49-F238E27FC236}">
                <a16:creationId xmlns:a16="http://schemas.microsoft.com/office/drawing/2014/main" id="{C5B60050-95ED-45F2-A8A6-44370DD67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8211" y="126307"/>
            <a:ext cx="1376962" cy="165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Tuning the learning rate in Gradient Descent | Datumbox">
            <a:extLst>
              <a:ext uri="{FF2B5EF4-FFF2-40B4-BE49-F238E27FC236}">
                <a16:creationId xmlns:a16="http://schemas.microsoft.com/office/drawing/2014/main" id="{2941B374-9664-471D-AB89-820F4158F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474" y="2678805"/>
            <a:ext cx="5739051" cy="298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686234-EF0B-484D-AEA8-2EEEBBB69AC8}"/>
              </a:ext>
            </a:extLst>
          </p:cNvPr>
          <p:cNvSpPr/>
          <p:nvPr/>
        </p:nvSpPr>
        <p:spPr>
          <a:xfrm>
            <a:off x="335929" y="1841680"/>
            <a:ext cx="5543277" cy="47458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3C38FF-D4C2-48B7-A369-005E1414465B}"/>
              </a:ext>
            </a:extLst>
          </p:cNvPr>
          <p:cNvSpPr txBox="1"/>
          <p:nvPr/>
        </p:nvSpPr>
        <p:spPr>
          <a:xfrm>
            <a:off x="101421" y="729631"/>
            <a:ext cx="95126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optimization algorithm used to minimize some function by iteratively moving in the direction of 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steepest descent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as defined by the negative of the 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gradient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15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>
            <a:extLst>
              <a:ext uri="{FF2B5EF4-FFF2-40B4-BE49-F238E27FC236}">
                <a16:creationId xmlns:a16="http://schemas.microsoft.com/office/drawing/2014/main" id="{FAA726D5-9E90-440D-8D19-C02CF2AC6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53036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  <a:cs typeface="Segoe UI" panose="020B0502040204020203" pitchFamily="34" charset="0"/>
              </a:rPr>
              <a:t>Question</a:t>
            </a:r>
          </a:p>
        </p:txBody>
      </p:sp>
      <p:pic>
        <p:nvPicPr>
          <p:cNvPr id="17410" name="Picture 2" descr="Limitation 20clipart">
            <a:extLst>
              <a:ext uri="{FF2B5EF4-FFF2-40B4-BE49-F238E27FC236}">
                <a16:creationId xmlns:a16="http://schemas.microsoft.com/office/drawing/2014/main" id="{11568F62-2C7B-4192-A843-692BAAE75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507" y="200108"/>
            <a:ext cx="1498019" cy="171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D86FC6F-60B0-40C7-88F7-6AE4FBA6D18C}"/>
              </a:ext>
            </a:extLst>
          </p:cNvPr>
          <p:cNvCxnSpPr>
            <a:cxnSpLocks/>
          </p:cNvCxnSpPr>
          <p:nvPr/>
        </p:nvCxnSpPr>
        <p:spPr>
          <a:xfrm flipV="1">
            <a:off x="5315525" y="2505513"/>
            <a:ext cx="0" cy="36576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37C27C7-84D7-4FDE-9DBF-35166F11D949}"/>
              </a:ext>
            </a:extLst>
          </p:cNvPr>
          <p:cNvCxnSpPr>
            <a:cxnSpLocks/>
          </p:cNvCxnSpPr>
          <p:nvPr/>
        </p:nvCxnSpPr>
        <p:spPr>
          <a:xfrm flipV="1">
            <a:off x="3486735" y="4183108"/>
            <a:ext cx="365760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F88E3AD1-CFCE-4CD2-8905-AFC3AF119D9D}"/>
              </a:ext>
            </a:extLst>
          </p:cNvPr>
          <p:cNvSpPr/>
          <p:nvPr/>
        </p:nvSpPr>
        <p:spPr>
          <a:xfrm rot="1068194">
            <a:off x="4149989" y="5002807"/>
            <a:ext cx="91440" cy="91440"/>
          </a:xfrm>
          <a:custGeom>
            <a:avLst/>
            <a:gdLst>
              <a:gd name="connsiteX0" fmla="*/ 0 w 91440"/>
              <a:gd name="connsiteY0" fmla="*/ 45720 h 91440"/>
              <a:gd name="connsiteX1" fmla="*/ 45720 w 91440"/>
              <a:gd name="connsiteY1" fmla="*/ 0 h 91440"/>
              <a:gd name="connsiteX2" fmla="*/ 91440 w 91440"/>
              <a:gd name="connsiteY2" fmla="*/ 45720 h 91440"/>
              <a:gd name="connsiteX3" fmla="*/ 45720 w 91440"/>
              <a:gd name="connsiteY3" fmla="*/ 91440 h 91440"/>
              <a:gd name="connsiteX4" fmla="*/ 0 w 91440"/>
              <a:gd name="connsiteY4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" h="91440" fill="none" extrusionOk="0">
                <a:moveTo>
                  <a:pt x="0" y="45720"/>
                </a:moveTo>
                <a:cubicBezTo>
                  <a:pt x="-944" y="20083"/>
                  <a:pt x="19855" y="1112"/>
                  <a:pt x="45720" y="0"/>
                </a:cubicBezTo>
                <a:cubicBezTo>
                  <a:pt x="73528" y="2937"/>
                  <a:pt x="93219" y="22289"/>
                  <a:pt x="91440" y="45720"/>
                </a:cubicBezTo>
                <a:cubicBezTo>
                  <a:pt x="89334" y="70325"/>
                  <a:pt x="73597" y="94474"/>
                  <a:pt x="45720" y="91440"/>
                </a:cubicBezTo>
                <a:cubicBezTo>
                  <a:pt x="19626" y="92581"/>
                  <a:pt x="-1561" y="69538"/>
                  <a:pt x="0" y="45720"/>
                </a:cubicBezTo>
                <a:close/>
              </a:path>
              <a:path w="91440" h="91440" stroke="0" extrusionOk="0">
                <a:moveTo>
                  <a:pt x="0" y="45720"/>
                </a:moveTo>
                <a:cubicBezTo>
                  <a:pt x="4087" y="14455"/>
                  <a:pt x="20827" y="560"/>
                  <a:pt x="45720" y="0"/>
                </a:cubicBezTo>
                <a:cubicBezTo>
                  <a:pt x="68639" y="-6487"/>
                  <a:pt x="93831" y="21900"/>
                  <a:pt x="91440" y="45720"/>
                </a:cubicBezTo>
                <a:cubicBezTo>
                  <a:pt x="91026" y="66456"/>
                  <a:pt x="69405" y="92145"/>
                  <a:pt x="45720" y="91440"/>
                </a:cubicBezTo>
                <a:cubicBezTo>
                  <a:pt x="19460" y="86593"/>
                  <a:pt x="1276" y="72809"/>
                  <a:pt x="0" y="4572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617256088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A8A4A06-3218-491F-BD19-4E97E7ED8601}"/>
              </a:ext>
            </a:extLst>
          </p:cNvPr>
          <p:cNvSpPr/>
          <p:nvPr/>
        </p:nvSpPr>
        <p:spPr>
          <a:xfrm rot="1068194">
            <a:off x="6396626" y="3084553"/>
            <a:ext cx="91440" cy="91440"/>
          </a:xfrm>
          <a:custGeom>
            <a:avLst/>
            <a:gdLst>
              <a:gd name="connsiteX0" fmla="*/ 0 w 91440"/>
              <a:gd name="connsiteY0" fmla="*/ 45720 h 91440"/>
              <a:gd name="connsiteX1" fmla="*/ 45720 w 91440"/>
              <a:gd name="connsiteY1" fmla="*/ 0 h 91440"/>
              <a:gd name="connsiteX2" fmla="*/ 91440 w 91440"/>
              <a:gd name="connsiteY2" fmla="*/ 45720 h 91440"/>
              <a:gd name="connsiteX3" fmla="*/ 45720 w 91440"/>
              <a:gd name="connsiteY3" fmla="*/ 91440 h 91440"/>
              <a:gd name="connsiteX4" fmla="*/ 0 w 91440"/>
              <a:gd name="connsiteY4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" h="91440" fill="none" extrusionOk="0">
                <a:moveTo>
                  <a:pt x="0" y="45720"/>
                </a:moveTo>
                <a:cubicBezTo>
                  <a:pt x="-944" y="20083"/>
                  <a:pt x="19855" y="1112"/>
                  <a:pt x="45720" y="0"/>
                </a:cubicBezTo>
                <a:cubicBezTo>
                  <a:pt x="73528" y="2937"/>
                  <a:pt x="93219" y="22289"/>
                  <a:pt x="91440" y="45720"/>
                </a:cubicBezTo>
                <a:cubicBezTo>
                  <a:pt x="89334" y="70325"/>
                  <a:pt x="73597" y="94474"/>
                  <a:pt x="45720" y="91440"/>
                </a:cubicBezTo>
                <a:cubicBezTo>
                  <a:pt x="19626" y="92581"/>
                  <a:pt x="-1561" y="69538"/>
                  <a:pt x="0" y="45720"/>
                </a:cubicBezTo>
                <a:close/>
              </a:path>
              <a:path w="91440" h="91440" stroke="0" extrusionOk="0">
                <a:moveTo>
                  <a:pt x="0" y="45720"/>
                </a:moveTo>
                <a:cubicBezTo>
                  <a:pt x="4087" y="14455"/>
                  <a:pt x="20827" y="560"/>
                  <a:pt x="45720" y="0"/>
                </a:cubicBezTo>
                <a:cubicBezTo>
                  <a:pt x="68639" y="-6487"/>
                  <a:pt x="93831" y="21900"/>
                  <a:pt x="91440" y="45720"/>
                </a:cubicBezTo>
                <a:cubicBezTo>
                  <a:pt x="91026" y="66456"/>
                  <a:pt x="69405" y="92145"/>
                  <a:pt x="45720" y="91440"/>
                </a:cubicBezTo>
                <a:cubicBezTo>
                  <a:pt x="19460" y="86593"/>
                  <a:pt x="1276" y="72809"/>
                  <a:pt x="0" y="4572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617256088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0602C5-C96F-46F6-B2F5-D65A1590450B}"/>
              </a:ext>
            </a:extLst>
          </p:cNvPr>
          <p:cNvSpPr/>
          <p:nvPr/>
        </p:nvSpPr>
        <p:spPr>
          <a:xfrm>
            <a:off x="6435342" y="5005313"/>
            <a:ext cx="91440" cy="91440"/>
          </a:xfrm>
          <a:custGeom>
            <a:avLst/>
            <a:gdLst>
              <a:gd name="connsiteX0" fmla="*/ 0 w 91440"/>
              <a:gd name="connsiteY0" fmla="*/ 0 h 91440"/>
              <a:gd name="connsiteX1" fmla="*/ 91440 w 91440"/>
              <a:gd name="connsiteY1" fmla="*/ 0 h 91440"/>
              <a:gd name="connsiteX2" fmla="*/ 91440 w 91440"/>
              <a:gd name="connsiteY2" fmla="*/ 91440 h 91440"/>
              <a:gd name="connsiteX3" fmla="*/ 0 w 91440"/>
              <a:gd name="connsiteY3" fmla="*/ 91440 h 91440"/>
              <a:gd name="connsiteX4" fmla="*/ 0 w 91440"/>
              <a:gd name="connsiteY4" fmla="*/ 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" h="91440" fill="none" extrusionOk="0">
                <a:moveTo>
                  <a:pt x="0" y="0"/>
                </a:moveTo>
                <a:cubicBezTo>
                  <a:pt x="37580" y="-6699"/>
                  <a:pt x="54344" y="6892"/>
                  <a:pt x="91440" y="0"/>
                </a:cubicBezTo>
                <a:cubicBezTo>
                  <a:pt x="101894" y="24618"/>
                  <a:pt x="85152" y="58486"/>
                  <a:pt x="91440" y="91440"/>
                </a:cubicBezTo>
                <a:cubicBezTo>
                  <a:pt x="53342" y="100677"/>
                  <a:pt x="27256" y="83519"/>
                  <a:pt x="0" y="91440"/>
                </a:cubicBezTo>
                <a:cubicBezTo>
                  <a:pt x="-10835" y="70512"/>
                  <a:pt x="9196" y="27568"/>
                  <a:pt x="0" y="0"/>
                </a:cubicBezTo>
                <a:close/>
              </a:path>
              <a:path w="91440" h="91440" stroke="0" extrusionOk="0">
                <a:moveTo>
                  <a:pt x="0" y="0"/>
                </a:moveTo>
                <a:cubicBezTo>
                  <a:pt x="39362" y="-7634"/>
                  <a:pt x="71680" y="6944"/>
                  <a:pt x="91440" y="0"/>
                </a:cubicBezTo>
                <a:cubicBezTo>
                  <a:pt x="92726" y="44992"/>
                  <a:pt x="87560" y="56900"/>
                  <a:pt x="91440" y="91440"/>
                </a:cubicBezTo>
                <a:cubicBezTo>
                  <a:pt x="71122" y="100036"/>
                  <a:pt x="40445" y="88802"/>
                  <a:pt x="0" y="91440"/>
                </a:cubicBezTo>
                <a:cubicBezTo>
                  <a:pt x="-6608" y="60199"/>
                  <a:pt x="2359" y="39101"/>
                  <a:pt x="0" y="0"/>
                </a:cubicBezTo>
                <a:close/>
              </a:path>
            </a:pathLst>
          </a:custGeom>
          <a:solidFill>
            <a:srgbClr val="FFC000"/>
          </a:solidFill>
          <a:ln w="190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89823757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9D0610-4743-45C3-8F7D-5A3EDC4734E0}"/>
              </a:ext>
            </a:extLst>
          </p:cNvPr>
          <p:cNvSpPr/>
          <p:nvPr/>
        </p:nvSpPr>
        <p:spPr>
          <a:xfrm>
            <a:off x="4112355" y="3114355"/>
            <a:ext cx="91440" cy="91440"/>
          </a:xfrm>
          <a:custGeom>
            <a:avLst/>
            <a:gdLst>
              <a:gd name="connsiteX0" fmla="*/ 0 w 91440"/>
              <a:gd name="connsiteY0" fmla="*/ 0 h 91440"/>
              <a:gd name="connsiteX1" fmla="*/ 91440 w 91440"/>
              <a:gd name="connsiteY1" fmla="*/ 0 h 91440"/>
              <a:gd name="connsiteX2" fmla="*/ 91440 w 91440"/>
              <a:gd name="connsiteY2" fmla="*/ 91440 h 91440"/>
              <a:gd name="connsiteX3" fmla="*/ 0 w 91440"/>
              <a:gd name="connsiteY3" fmla="*/ 91440 h 91440"/>
              <a:gd name="connsiteX4" fmla="*/ 0 w 91440"/>
              <a:gd name="connsiteY4" fmla="*/ 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" h="91440" fill="none" extrusionOk="0">
                <a:moveTo>
                  <a:pt x="0" y="0"/>
                </a:moveTo>
                <a:cubicBezTo>
                  <a:pt x="37580" y="-6699"/>
                  <a:pt x="54344" y="6892"/>
                  <a:pt x="91440" y="0"/>
                </a:cubicBezTo>
                <a:cubicBezTo>
                  <a:pt x="101894" y="24618"/>
                  <a:pt x="85152" y="58486"/>
                  <a:pt x="91440" y="91440"/>
                </a:cubicBezTo>
                <a:cubicBezTo>
                  <a:pt x="53342" y="100677"/>
                  <a:pt x="27256" y="83519"/>
                  <a:pt x="0" y="91440"/>
                </a:cubicBezTo>
                <a:cubicBezTo>
                  <a:pt x="-10835" y="70512"/>
                  <a:pt x="9196" y="27568"/>
                  <a:pt x="0" y="0"/>
                </a:cubicBezTo>
                <a:close/>
              </a:path>
              <a:path w="91440" h="91440" stroke="0" extrusionOk="0">
                <a:moveTo>
                  <a:pt x="0" y="0"/>
                </a:moveTo>
                <a:cubicBezTo>
                  <a:pt x="39362" y="-7634"/>
                  <a:pt x="71680" y="6944"/>
                  <a:pt x="91440" y="0"/>
                </a:cubicBezTo>
                <a:cubicBezTo>
                  <a:pt x="92726" y="44992"/>
                  <a:pt x="87560" y="56900"/>
                  <a:pt x="91440" y="91440"/>
                </a:cubicBezTo>
                <a:cubicBezTo>
                  <a:pt x="71122" y="100036"/>
                  <a:pt x="40445" y="88802"/>
                  <a:pt x="0" y="91440"/>
                </a:cubicBezTo>
                <a:cubicBezTo>
                  <a:pt x="-6608" y="60199"/>
                  <a:pt x="2359" y="39101"/>
                  <a:pt x="0" y="0"/>
                </a:cubicBezTo>
                <a:close/>
              </a:path>
            </a:pathLst>
          </a:custGeom>
          <a:solidFill>
            <a:srgbClr val="FFC000"/>
          </a:solidFill>
          <a:ln w="190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89823757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F41A164-DEF4-44BB-857E-DA1DF1C5ECF8}"/>
                  </a:ext>
                </a:extLst>
              </p:cNvPr>
              <p:cNvSpPr txBox="1"/>
              <p:nvPr/>
            </p:nvSpPr>
            <p:spPr>
              <a:xfrm>
                <a:off x="6219586" y="5194900"/>
                <a:ext cx="7614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(1, −1)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F41A164-DEF4-44BB-857E-DA1DF1C5E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586" y="5194900"/>
                <a:ext cx="761426" cy="276999"/>
              </a:xfrm>
              <a:prstGeom prst="rect">
                <a:avLst/>
              </a:prstGeom>
              <a:blipFill>
                <a:blip r:embed="rId4"/>
                <a:stretch>
                  <a:fillRect l="-10400" t="-2174" r="-10400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E34401-6430-49E1-AFF4-2FD326F9536D}"/>
                  </a:ext>
                </a:extLst>
              </p:cNvPr>
              <p:cNvSpPr txBox="1"/>
              <p:nvPr/>
            </p:nvSpPr>
            <p:spPr>
              <a:xfrm>
                <a:off x="3548507" y="3255395"/>
                <a:ext cx="7614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(−1, 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E34401-6430-49E1-AFF4-2FD326F95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507" y="3255395"/>
                <a:ext cx="761426" cy="276999"/>
              </a:xfrm>
              <a:prstGeom prst="rect">
                <a:avLst/>
              </a:prstGeom>
              <a:blipFill>
                <a:blip r:embed="rId5"/>
                <a:stretch>
                  <a:fillRect l="-10400" t="-2222" r="-104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B9DC176-EECD-493C-9041-9ABDB8C10158}"/>
                  </a:ext>
                </a:extLst>
              </p:cNvPr>
              <p:cNvSpPr txBox="1"/>
              <p:nvPr/>
            </p:nvSpPr>
            <p:spPr>
              <a:xfrm>
                <a:off x="6084678" y="3249529"/>
                <a:ext cx="5883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(1, 1)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B9DC176-EECD-493C-9041-9ABDB8C10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678" y="3249529"/>
                <a:ext cx="588303" cy="276999"/>
              </a:xfrm>
              <a:prstGeom prst="rect">
                <a:avLst/>
              </a:prstGeom>
              <a:blipFill>
                <a:blip r:embed="rId6"/>
                <a:stretch>
                  <a:fillRect l="-13402" t="-2222" r="-1340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EC896EF-B916-463B-A503-F1254394D269}"/>
                  </a:ext>
                </a:extLst>
              </p:cNvPr>
              <p:cNvSpPr txBox="1"/>
              <p:nvPr/>
            </p:nvSpPr>
            <p:spPr>
              <a:xfrm>
                <a:off x="3892112" y="5147675"/>
                <a:ext cx="5883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(1, 1)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EC896EF-B916-463B-A503-F1254394D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112" y="5147675"/>
                <a:ext cx="588303" cy="276999"/>
              </a:xfrm>
              <a:prstGeom prst="rect">
                <a:avLst/>
              </a:prstGeom>
              <a:blipFill>
                <a:blip r:embed="rId7"/>
                <a:stretch>
                  <a:fillRect l="-13402" t="-2174" r="-1340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9BCC79-9967-471B-BABC-7CED8109B840}"/>
                  </a:ext>
                </a:extLst>
              </p:cNvPr>
              <p:cNvSpPr txBox="1"/>
              <p:nvPr/>
            </p:nvSpPr>
            <p:spPr>
              <a:xfrm>
                <a:off x="6310342" y="4666110"/>
                <a:ext cx="3414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[0]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9BCC79-9967-471B-BABC-7CED8109B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342" y="4666110"/>
                <a:ext cx="341440" cy="276999"/>
              </a:xfrm>
              <a:prstGeom prst="rect">
                <a:avLst/>
              </a:prstGeom>
              <a:blipFill>
                <a:blip r:embed="rId8"/>
                <a:stretch>
                  <a:fillRect l="-23214" t="-2174" r="-26786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A1BF12-CDB8-48B0-8EEE-B98CA3D7C048}"/>
                  </a:ext>
                </a:extLst>
              </p:cNvPr>
              <p:cNvSpPr txBox="1"/>
              <p:nvPr/>
            </p:nvSpPr>
            <p:spPr>
              <a:xfrm>
                <a:off x="4017984" y="2782512"/>
                <a:ext cx="3414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[0]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A1BF12-CDB8-48B0-8EEE-B98CA3D7C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984" y="2782512"/>
                <a:ext cx="341440" cy="276999"/>
              </a:xfrm>
              <a:prstGeom prst="rect">
                <a:avLst/>
              </a:prstGeom>
              <a:blipFill>
                <a:blip r:embed="rId9"/>
                <a:stretch>
                  <a:fillRect l="-23214" t="-2174" r="-26786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CF13F4D-0D8E-4D9F-B426-82CD90C97B1E}"/>
                  </a:ext>
                </a:extLst>
              </p:cNvPr>
              <p:cNvSpPr txBox="1"/>
              <p:nvPr/>
            </p:nvSpPr>
            <p:spPr>
              <a:xfrm>
                <a:off x="4024989" y="4659066"/>
                <a:ext cx="3414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CF13F4D-0D8E-4D9F-B426-82CD90C97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989" y="4659066"/>
                <a:ext cx="341440" cy="276999"/>
              </a:xfrm>
              <a:prstGeom prst="rect">
                <a:avLst/>
              </a:prstGeom>
              <a:blipFill>
                <a:blip r:embed="rId10"/>
                <a:stretch>
                  <a:fillRect l="-23214" t="-2174" r="-26786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CE31C6F-9814-4A15-B80C-6052955A5376}"/>
                  </a:ext>
                </a:extLst>
              </p:cNvPr>
              <p:cNvSpPr txBox="1"/>
              <p:nvPr/>
            </p:nvSpPr>
            <p:spPr>
              <a:xfrm>
                <a:off x="6271626" y="2744136"/>
                <a:ext cx="3414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CE31C6F-9814-4A15-B80C-6052955A5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626" y="2744136"/>
                <a:ext cx="341440" cy="276999"/>
              </a:xfrm>
              <a:prstGeom prst="rect">
                <a:avLst/>
              </a:prstGeom>
              <a:blipFill>
                <a:blip r:embed="rId11"/>
                <a:stretch>
                  <a:fillRect l="-25000" t="-2174" r="-25000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D7A2CB3-A5A0-4AB1-AE31-C84C87EFC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2807" y="4278299"/>
            <a:ext cx="421528" cy="3287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mic Sans MS" panose="030F0702030302020204" pitchFamily="66" charset="0"/>
                <a:cs typeface="Segoe UI" panose="020B0502040204020203" pitchFamily="34" charset="0"/>
              </a:rPr>
              <a:t>x1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B36FA54-1775-4C68-BF41-89B353A07DD4}"/>
              </a:ext>
            </a:extLst>
          </p:cNvPr>
          <p:cNvSpPr txBox="1">
            <a:spLocks/>
          </p:cNvSpPr>
          <p:nvPr/>
        </p:nvSpPr>
        <p:spPr>
          <a:xfrm>
            <a:off x="4816703" y="2505513"/>
            <a:ext cx="498822" cy="3287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mic Sans MS" panose="030F0702030302020204" pitchFamily="66" charset="0"/>
                <a:cs typeface="Segoe UI" panose="020B0502040204020203" pitchFamily="34" charset="0"/>
              </a:rPr>
              <a:t>x2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CB567B5-DEF3-4C51-A0FE-61E9BBFE500A}"/>
              </a:ext>
            </a:extLst>
          </p:cNvPr>
          <p:cNvSpPr txBox="1">
            <a:spLocks/>
          </p:cNvSpPr>
          <p:nvPr/>
        </p:nvSpPr>
        <p:spPr>
          <a:xfrm>
            <a:off x="290458" y="1542143"/>
            <a:ext cx="4919046" cy="3287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mic Sans MS" panose="030F0702030302020204" pitchFamily="66" charset="0"/>
                <a:cs typeface="Segoe UI" panose="020B0502040204020203" pitchFamily="34" charset="0"/>
              </a:rPr>
              <a:t>Can a perceptron learn an XOR?</a:t>
            </a:r>
          </a:p>
        </p:txBody>
      </p:sp>
    </p:spTree>
    <p:extLst>
      <p:ext uri="{BB962C8B-B14F-4D97-AF65-F5344CB8AC3E}">
        <p14:creationId xmlns:p14="http://schemas.microsoft.com/office/powerpoint/2010/main" val="188410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 build="p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>
            <a:extLst>
              <a:ext uri="{FF2B5EF4-FFF2-40B4-BE49-F238E27FC236}">
                <a16:creationId xmlns:a16="http://schemas.microsoft.com/office/drawing/2014/main" id="{FAA726D5-9E90-440D-8D19-C02CF2AC6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53036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  <a:cs typeface="Segoe UI" panose="020B0502040204020203" pitchFamily="34" charset="0"/>
              </a:rPr>
              <a:t>Multi Layer Perceptron (MLP)</a:t>
            </a:r>
          </a:p>
        </p:txBody>
      </p:sp>
      <p:pic>
        <p:nvPicPr>
          <p:cNvPr id="21506" name="Picture 2" descr="MultiLayer Perceptron (MLP) sturcture 3.3.4. MultiLayer Perceptron ...">
            <a:extLst>
              <a:ext uri="{FF2B5EF4-FFF2-40B4-BE49-F238E27FC236}">
                <a16:creationId xmlns:a16="http://schemas.microsoft.com/office/drawing/2014/main" id="{9571F0B9-BAE3-4AF6-AD67-F4348BDDD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80" y="2005952"/>
            <a:ext cx="603885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4A5BAED-B0B0-4764-ACE8-A7E2E999E686}"/>
              </a:ext>
            </a:extLst>
          </p:cNvPr>
          <p:cNvSpPr txBox="1">
            <a:spLocks/>
          </p:cNvSpPr>
          <p:nvPr/>
        </p:nvSpPr>
        <p:spPr>
          <a:xfrm>
            <a:off x="8351950" y="2211844"/>
            <a:ext cx="2917064" cy="409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mic Sans MS" panose="030F0702030302020204" pitchFamily="66" charset="0"/>
                <a:cs typeface="Segoe UI" panose="020B0502040204020203" pitchFamily="34" charset="0"/>
              </a:rPr>
              <a:t>ANN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ABA794-47ED-4377-A285-B8AD25B08787}"/>
              </a:ext>
            </a:extLst>
          </p:cNvPr>
          <p:cNvSpPr txBox="1"/>
          <p:nvPr/>
        </p:nvSpPr>
        <p:spPr>
          <a:xfrm>
            <a:off x="8351950" y="2620851"/>
            <a:ext cx="2712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mic Sans MS" panose="030F0702030302020204" pitchFamily="66" charset="0"/>
                <a:cs typeface="Segoe UI" panose="020B0502040204020203" pitchFamily="34" charset="0"/>
              </a:rPr>
              <a:t>Architecture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B2FB42-9456-4439-B45E-B8EBB19FC0CC}"/>
              </a:ext>
            </a:extLst>
          </p:cNvPr>
          <p:cNvSpPr txBox="1"/>
          <p:nvPr/>
        </p:nvSpPr>
        <p:spPr>
          <a:xfrm>
            <a:off x="8351950" y="2990183"/>
            <a:ext cx="23840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mic Sans MS" panose="030F0702030302020204" pitchFamily="66" charset="0"/>
                <a:cs typeface="Segoe UI" panose="020B0502040204020203" pitchFamily="34" charset="0"/>
              </a:rPr>
              <a:t>Deep (Many Layers)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B0C080-F634-4FD0-98BA-D76FEC347697}"/>
              </a:ext>
            </a:extLst>
          </p:cNvPr>
          <p:cNvSpPr txBox="1"/>
          <p:nvPr/>
        </p:nvSpPr>
        <p:spPr>
          <a:xfrm>
            <a:off x="8351950" y="3429000"/>
            <a:ext cx="2061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mic Sans MS" panose="030F0702030302020204" pitchFamily="66" charset="0"/>
                <a:cs typeface="Segoe UI" panose="020B0502040204020203" pitchFamily="34" charset="0"/>
              </a:rPr>
              <a:t>Back Propagation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FFC99D-6895-4CB8-9035-B39AA5422556}"/>
              </a:ext>
            </a:extLst>
          </p:cNvPr>
          <p:cNvSpPr txBox="1"/>
          <p:nvPr/>
        </p:nvSpPr>
        <p:spPr>
          <a:xfrm>
            <a:off x="8351950" y="3879658"/>
            <a:ext cx="233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mic Sans MS" panose="030F0702030302020204" pitchFamily="66" charset="0"/>
                <a:cs typeface="Segoe UI" panose="020B0502040204020203" pitchFamily="34" charset="0"/>
              </a:rPr>
              <a:t>Number of Weights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6A0BDB-51DF-4422-A147-FE01ADA21643}"/>
              </a:ext>
            </a:extLst>
          </p:cNvPr>
          <p:cNvSpPr txBox="1"/>
          <p:nvPr/>
        </p:nvSpPr>
        <p:spPr>
          <a:xfrm>
            <a:off x="8351950" y="4330316"/>
            <a:ext cx="2291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800" dirty="0" err="1">
                <a:latin typeface="Comic Sans MS" panose="030F0702030302020204" pitchFamily="66" charset="0"/>
                <a:cs typeface="Segoe UI" panose="020B0502040204020203" pitchFamily="34" charset="0"/>
              </a:rPr>
              <a:t>ReLU</a:t>
            </a:r>
            <a:r>
              <a:rPr lang="en-US" sz="1800" dirty="0">
                <a:latin typeface="Comic Sans MS" panose="030F0702030302020204" pitchFamily="66" charset="0"/>
                <a:cs typeface="Segoe UI" panose="020B0502040204020203" pitchFamily="34" charset="0"/>
              </a:rPr>
              <a:t> &amp; Softmax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075495-FDCE-493F-8255-E61E64CE159B}"/>
              </a:ext>
            </a:extLst>
          </p:cNvPr>
          <p:cNvSpPr txBox="1"/>
          <p:nvPr/>
        </p:nvSpPr>
        <p:spPr>
          <a:xfrm>
            <a:off x="8351950" y="5085331"/>
            <a:ext cx="1397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mic Sans MS" panose="030F0702030302020204" pitchFamily="66" charset="0"/>
                <a:cs typeface="Segoe UI" panose="020B0502040204020203" pitchFamily="34" charset="0"/>
                <a:hlinkClick r:id="rId4"/>
              </a:rPr>
              <a:t>Playground</a:t>
            </a:r>
            <a:r>
              <a:rPr lang="en-US" sz="1800" dirty="0">
                <a:latin typeface="Comic Sans MS" panose="030F0702030302020204" pitchFamily="66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F07607-E344-4AD9-BD79-99A7EAA8632A}"/>
              </a:ext>
            </a:extLst>
          </p:cNvPr>
          <p:cNvSpPr txBox="1"/>
          <p:nvPr/>
        </p:nvSpPr>
        <p:spPr>
          <a:xfrm>
            <a:off x="8351950" y="4697824"/>
            <a:ext cx="3419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mic Sans MS" panose="030F0702030302020204" pitchFamily="66" charset="0"/>
                <a:cs typeface="Segoe UI" panose="020B0502040204020203" pitchFamily="34" charset="0"/>
              </a:rPr>
              <a:t>Parameter &amp; Hyper parameter </a:t>
            </a:r>
          </a:p>
        </p:txBody>
      </p:sp>
    </p:spTree>
    <p:extLst>
      <p:ext uri="{BB962C8B-B14F-4D97-AF65-F5344CB8AC3E}">
        <p14:creationId xmlns:p14="http://schemas.microsoft.com/office/powerpoint/2010/main" val="423376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  <p:bldP spid="12" grpId="0"/>
      <p:bldP spid="14" grpId="0"/>
      <p:bldP spid="16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D141E-BA98-4F71-AA76-46A1EB1E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  <a:cs typeface="Segoe UI" panose="020B0502040204020203" pitchFamily="34" charset="0"/>
              </a:rPr>
              <a:t>You could expect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701ED-43C4-4B88-9ED4-4DCD543B4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86533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  <a:cs typeface="Segoe UI" panose="020B0502040204020203" pitchFamily="34" charset="0"/>
              </a:rPr>
              <a:t>Recap (ML Session)</a:t>
            </a:r>
          </a:p>
          <a:p>
            <a:r>
              <a:rPr lang="en-US" dirty="0">
                <a:latin typeface="Comic Sans MS" panose="030F0702030302020204" pitchFamily="66" charset="0"/>
                <a:cs typeface="Segoe UI" panose="020B0502040204020203" pitchFamily="34" charset="0"/>
              </a:rPr>
              <a:t>Groundwork</a:t>
            </a:r>
          </a:p>
          <a:p>
            <a:r>
              <a:rPr lang="en-US" dirty="0">
                <a:latin typeface="Comic Sans MS" panose="030F0702030302020204" pitchFamily="66" charset="0"/>
                <a:cs typeface="Segoe UI" panose="020B0502040204020203" pitchFamily="34" charset="0"/>
              </a:rPr>
              <a:t>Perceptron</a:t>
            </a:r>
          </a:p>
          <a:p>
            <a:r>
              <a:rPr lang="en-US" dirty="0">
                <a:latin typeface="Comic Sans MS" panose="030F0702030302020204" pitchFamily="66" charset="0"/>
                <a:cs typeface="Segoe UI" panose="020B0502040204020203" pitchFamily="34" charset="0"/>
              </a:rPr>
              <a:t>MLP </a:t>
            </a:r>
          </a:p>
          <a:p>
            <a:r>
              <a:rPr lang="en-US" dirty="0">
                <a:latin typeface="Comic Sans MS" panose="030F0702030302020204" pitchFamily="66" charset="0"/>
                <a:cs typeface="Segoe UI" panose="020B0502040204020203" pitchFamily="34" charset="0"/>
              </a:rPr>
              <a:t>TensorFlow Basics</a:t>
            </a:r>
          </a:p>
          <a:p>
            <a:r>
              <a:rPr lang="en-US" dirty="0">
                <a:latin typeface="Comic Sans MS" panose="030F0702030302020204" pitchFamily="66" charset="0"/>
                <a:cs typeface="Segoe UI" panose="020B0502040204020203" pitchFamily="34" charset="0"/>
              </a:rPr>
              <a:t>Basic use of math</a:t>
            </a:r>
          </a:p>
          <a:p>
            <a:r>
              <a:rPr lang="en-US" dirty="0">
                <a:latin typeface="Comic Sans MS" panose="030F0702030302020204" pitchFamily="66" charset="0"/>
                <a:cs typeface="Segoe UI" panose="020B0502040204020203" pitchFamily="34" charset="0"/>
              </a:rPr>
              <a:t>CNN &amp; RNN Basics ?</a:t>
            </a:r>
          </a:p>
          <a:p>
            <a:pPr marL="0" indent="0">
              <a:buNone/>
            </a:pPr>
            <a:endParaRPr lang="en-US" dirty="0">
              <a:latin typeface="Comic Sans MS" panose="030F0702030302020204" pitchFamily="66" charset="0"/>
              <a:cs typeface="Segoe UI" panose="020B0502040204020203" pitchFamily="34" charset="0"/>
            </a:endParaRPr>
          </a:p>
        </p:txBody>
      </p:sp>
      <p:pic>
        <p:nvPicPr>
          <p:cNvPr id="7" name="Picture 6" descr="A picture containing object, clock, light&#10;&#10;Description automatically generated">
            <a:extLst>
              <a:ext uri="{FF2B5EF4-FFF2-40B4-BE49-F238E27FC236}">
                <a16:creationId xmlns:a16="http://schemas.microsoft.com/office/drawing/2014/main" id="{0ABB115C-F1AD-4458-B594-4DFB94CC9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7068" y="124443"/>
            <a:ext cx="1073463" cy="196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179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>
            <a:extLst>
              <a:ext uri="{FF2B5EF4-FFF2-40B4-BE49-F238E27FC236}">
                <a16:creationId xmlns:a16="http://schemas.microsoft.com/office/drawing/2014/main" id="{FAA726D5-9E90-440D-8D19-C02CF2AC6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53036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  <a:cs typeface="Segoe UI" panose="020B0502040204020203" pitchFamily="34" charset="0"/>
              </a:rPr>
              <a:t>Examples</a:t>
            </a:r>
          </a:p>
        </p:txBody>
      </p:sp>
      <p:pic>
        <p:nvPicPr>
          <p:cNvPr id="18434" name="Picture 2" descr="Gardening Forks GroundWork Pro 10-Tine Pitch Fork Portable Network Graphics Image - garden pitchfork png download - 600*450 - Free Transparent Gardening Forks png Download.">
            <a:extLst>
              <a:ext uri="{FF2B5EF4-FFF2-40B4-BE49-F238E27FC236}">
                <a16:creationId xmlns:a16="http://schemas.microsoft.com/office/drawing/2014/main" id="{8AC8FA81-8753-438C-ADA8-08447B026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285875"/>
            <a:ext cx="5715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34838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>
            <a:extLst>
              <a:ext uri="{FF2B5EF4-FFF2-40B4-BE49-F238E27FC236}">
                <a16:creationId xmlns:a16="http://schemas.microsoft.com/office/drawing/2014/main" id="{FAA726D5-9E90-440D-8D19-C02CF2AC6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53036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  <a:cs typeface="Segoe UI" panose="020B0502040204020203" pitchFamily="34" charset="0"/>
              </a:rPr>
              <a:t>CNN &amp; RNN</a:t>
            </a:r>
          </a:p>
        </p:txBody>
      </p:sp>
      <p:pic>
        <p:nvPicPr>
          <p:cNvPr id="19458" name="Picture 2" descr="Later Gator: 5 Features You Can Put Off When Building a Pool">
            <a:extLst>
              <a:ext uri="{FF2B5EF4-FFF2-40B4-BE49-F238E27FC236}">
                <a16:creationId xmlns:a16="http://schemas.microsoft.com/office/drawing/2014/main" id="{B05458A4-76C7-44D1-B1AD-51D70C82C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115" y="1622270"/>
            <a:ext cx="5030273" cy="383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05335ED-70B3-4ED0-847E-FC5C2FBB0BC8}"/>
              </a:ext>
            </a:extLst>
          </p:cNvPr>
          <p:cNvSpPr txBox="1">
            <a:spLocks/>
          </p:cNvSpPr>
          <p:nvPr/>
        </p:nvSpPr>
        <p:spPr>
          <a:xfrm>
            <a:off x="8204526" y="5798287"/>
            <a:ext cx="2034179" cy="3287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mic Sans MS" panose="030F0702030302020204" pitchFamily="66" charset="0"/>
                <a:cs typeface="Segoe UI" panose="020B0502040204020203" pitchFamily="34" charset="0"/>
              </a:rPr>
              <a:t>Next Session</a:t>
            </a:r>
          </a:p>
        </p:txBody>
      </p:sp>
    </p:spTree>
    <p:extLst>
      <p:ext uri="{BB962C8B-B14F-4D97-AF65-F5344CB8AC3E}">
        <p14:creationId xmlns:p14="http://schemas.microsoft.com/office/powerpoint/2010/main" val="917597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D141E-BA98-4F71-AA76-46A1EB1E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  <a:cs typeface="Segoe UI" panose="020B0502040204020203" pitchFamily="34" charset="0"/>
              </a:rPr>
              <a:t>Good Read</a:t>
            </a:r>
          </a:p>
        </p:txBody>
      </p:sp>
      <p:pic>
        <p:nvPicPr>
          <p:cNvPr id="20482" name="Picture 2" descr="Computer Icons Book Clip art - Stack of books png download - 2836*2189 - Free Transparent Computer Icons png Download.">
            <a:extLst>
              <a:ext uri="{FF2B5EF4-FFF2-40B4-BE49-F238E27FC236}">
                <a16:creationId xmlns:a16="http://schemas.microsoft.com/office/drawing/2014/main" id="{7BA46138-0BF7-4E44-BB78-E0742D17F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202" y="4932608"/>
            <a:ext cx="2219223" cy="171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65CAD5-7537-4FB1-B524-BEB97BE19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702" y="1783723"/>
            <a:ext cx="3584366" cy="461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5062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D141E-BA98-4F71-AA76-46A1EB1E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  <a:cs typeface="Segoe UI" panose="020B0502040204020203" pitchFamily="34" charset="0"/>
              </a:rPr>
              <a:t>Q &amp; A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2A6B1CFB-049B-4E9F-8A1A-A417358C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021" y="1970467"/>
            <a:ext cx="3210148" cy="350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24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D141E-BA98-4F71-AA76-46A1EB1E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  <a:cs typeface="Segoe UI" panose="020B0502040204020203" pitchFamily="34" charset="0"/>
              </a:rPr>
              <a:t>You shouldn’t expect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701ED-43C4-4B88-9ED4-4DCD543B4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  <a:cs typeface="Segoe UI" panose="020B0502040204020203" pitchFamily="34" charset="0"/>
              </a:rPr>
              <a:t>Tooling Details (Keras, PyTorch..)</a:t>
            </a:r>
          </a:p>
          <a:p>
            <a:r>
              <a:rPr lang="en-US" dirty="0">
                <a:latin typeface="Comic Sans MS" panose="030F0702030302020204" pitchFamily="66" charset="0"/>
                <a:cs typeface="Segoe UI" panose="020B0502040204020203" pitchFamily="34" charset="0"/>
              </a:rPr>
              <a:t>Azure Offering</a:t>
            </a:r>
          </a:p>
          <a:p>
            <a:r>
              <a:rPr lang="en-US" dirty="0">
                <a:latin typeface="Comic Sans MS" panose="030F0702030302020204" pitchFamily="66" charset="0"/>
                <a:cs typeface="Segoe UI" panose="020B0502040204020203" pitchFamily="34" charset="0"/>
              </a:rPr>
              <a:t>Visualization techniques</a:t>
            </a:r>
          </a:p>
          <a:p>
            <a:r>
              <a:rPr lang="en-US" dirty="0">
                <a:latin typeface="Comic Sans MS" panose="030F0702030302020204" pitchFamily="66" charset="0"/>
                <a:cs typeface="Segoe UI" panose="020B0502040204020203" pitchFamily="34" charset="0"/>
              </a:rPr>
              <a:t>Algorithms List</a:t>
            </a:r>
          </a:p>
          <a:p>
            <a:endParaRPr lang="en-US" dirty="0">
              <a:latin typeface="Comic Sans MS" panose="030F0702030302020204" pitchFamily="66" charset="0"/>
              <a:cs typeface="Segoe UI" panose="020B0502040204020203" pitchFamily="34" charset="0"/>
            </a:endParaRP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ABF6D75-0BFE-4EB1-959E-98BE5D161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370" y="237187"/>
            <a:ext cx="2020641" cy="202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01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D141E-BA98-4F71-AA76-46A1EB1E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  <a:cs typeface="Segoe UI" panose="020B0502040204020203" pitchFamily="34" charset="0"/>
              </a:rPr>
              <a:t>Deep 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D5166F-C94D-47E3-BA4E-DAB9886CEC64}"/>
              </a:ext>
            </a:extLst>
          </p:cNvPr>
          <p:cNvSpPr txBox="1"/>
          <p:nvPr/>
        </p:nvSpPr>
        <p:spPr>
          <a:xfrm>
            <a:off x="838200" y="2413337"/>
            <a:ext cx="1064653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Deep learning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(also known as 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deep structured learning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differential programming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 is part of a broader family of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</a:rPr>
              <a:t>machine learning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methods based on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</a:rPr>
              <a:t>artificial neural networks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Learning can be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</a:rPr>
              <a:t>supervised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</a:rPr>
              <a:t>semi-supervised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</a:rPr>
              <a:t>unsupervised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en-US" b="0" i="0" baseline="30000" dirty="0">
              <a:solidFill>
                <a:srgbClr val="0B0080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Deep learning architectures such as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</a:rPr>
              <a:t>deep neural networks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</a:rPr>
              <a:t>recurrent neural networks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</a:rPr>
              <a:t>convolutional neural networks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have been applied to fields including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</a:rPr>
              <a:t>computer vision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</a:rPr>
              <a:t>speech recognition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</a:rPr>
              <a:t>natural language processing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</a:rPr>
              <a:t>audio recognition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social network filtering,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</a:rPr>
              <a:t>machine translation…</a:t>
            </a: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790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D141E-BA98-4F71-AA76-46A1EB1E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  <a:cs typeface="Segoe UI" panose="020B0502040204020203" pitchFamily="34" charset="0"/>
              </a:rPr>
              <a:t>Recap</a:t>
            </a:r>
          </a:p>
        </p:txBody>
      </p:sp>
      <p:pic>
        <p:nvPicPr>
          <p:cNvPr id="2050" name="Picture 2" descr="Quick Recap Clipart">
            <a:extLst>
              <a:ext uri="{FF2B5EF4-FFF2-40B4-BE49-F238E27FC236}">
                <a16:creationId xmlns:a16="http://schemas.microsoft.com/office/drawing/2014/main" id="{E851F14A-50F6-4BE3-B5F2-A5909FF4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464" y="1774505"/>
            <a:ext cx="3867821" cy="416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860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D141E-BA98-4F71-AA76-46A1EB1E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  <a:cs typeface="Segoe UI" panose="020B0502040204020203" pitchFamily="34" charset="0"/>
              </a:rPr>
              <a:t>Machine Learning Cliché</a:t>
            </a:r>
          </a:p>
        </p:txBody>
      </p:sp>
      <p:pic>
        <p:nvPicPr>
          <p:cNvPr id="5" name="Content Placeholder 4" descr="A picture containing toy, sign&#10;&#10;Description automatically generated">
            <a:extLst>
              <a:ext uri="{FF2B5EF4-FFF2-40B4-BE49-F238E27FC236}">
                <a16:creationId xmlns:a16="http://schemas.microsoft.com/office/drawing/2014/main" id="{4873752B-43A6-44AF-A5D7-0C4822547C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0" y="147718"/>
            <a:ext cx="1218775" cy="154297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AF3809-C9BB-48E4-AB03-85E81C87DA35}"/>
              </a:ext>
            </a:extLst>
          </p:cNvPr>
          <p:cNvSpPr/>
          <p:nvPr/>
        </p:nvSpPr>
        <p:spPr>
          <a:xfrm>
            <a:off x="3138407" y="2286000"/>
            <a:ext cx="3192651" cy="666427"/>
          </a:xfrm>
          <a:custGeom>
            <a:avLst/>
            <a:gdLst>
              <a:gd name="connsiteX0" fmla="*/ 0 w 3192651"/>
              <a:gd name="connsiteY0" fmla="*/ 0 h 666427"/>
              <a:gd name="connsiteX1" fmla="*/ 3192651 w 3192651"/>
              <a:gd name="connsiteY1" fmla="*/ 0 h 666427"/>
              <a:gd name="connsiteX2" fmla="*/ 3192651 w 3192651"/>
              <a:gd name="connsiteY2" fmla="*/ 666427 h 666427"/>
              <a:gd name="connsiteX3" fmla="*/ 0 w 3192651"/>
              <a:gd name="connsiteY3" fmla="*/ 666427 h 666427"/>
              <a:gd name="connsiteX4" fmla="*/ 0 w 3192651"/>
              <a:gd name="connsiteY4" fmla="*/ 0 h 666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2651" h="666427" fill="none" extrusionOk="0">
                <a:moveTo>
                  <a:pt x="0" y="0"/>
                </a:moveTo>
                <a:cubicBezTo>
                  <a:pt x="970014" y="59255"/>
                  <a:pt x="2638401" y="32860"/>
                  <a:pt x="3192651" y="0"/>
                </a:cubicBezTo>
                <a:cubicBezTo>
                  <a:pt x="3212598" y="142384"/>
                  <a:pt x="3218189" y="580940"/>
                  <a:pt x="3192651" y="666427"/>
                </a:cubicBezTo>
                <a:cubicBezTo>
                  <a:pt x="2591059" y="565020"/>
                  <a:pt x="507616" y="606047"/>
                  <a:pt x="0" y="666427"/>
                </a:cubicBezTo>
                <a:cubicBezTo>
                  <a:pt x="36550" y="477169"/>
                  <a:pt x="9733" y="181821"/>
                  <a:pt x="0" y="0"/>
                </a:cubicBezTo>
                <a:close/>
              </a:path>
              <a:path w="3192651" h="666427" stroke="0" extrusionOk="0">
                <a:moveTo>
                  <a:pt x="0" y="0"/>
                </a:moveTo>
                <a:cubicBezTo>
                  <a:pt x="1143437" y="132880"/>
                  <a:pt x="2814198" y="72466"/>
                  <a:pt x="3192651" y="0"/>
                </a:cubicBezTo>
                <a:cubicBezTo>
                  <a:pt x="3224250" y="261598"/>
                  <a:pt x="3195771" y="572770"/>
                  <a:pt x="3192651" y="666427"/>
                </a:cubicBezTo>
                <a:cubicBezTo>
                  <a:pt x="2465816" y="772963"/>
                  <a:pt x="1564377" y="684325"/>
                  <a:pt x="0" y="666427"/>
                </a:cubicBezTo>
                <a:cubicBezTo>
                  <a:pt x="37253" y="441370"/>
                  <a:pt x="43038" y="92037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79620346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946A6E1-2B22-42E4-969E-8FCBE856B997}"/>
              </a:ext>
            </a:extLst>
          </p:cNvPr>
          <p:cNvSpPr/>
          <p:nvPr/>
        </p:nvSpPr>
        <p:spPr>
          <a:xfrm>
            <a:off x="1410346" y="2464231"/>
            <a:ext cx="1247613" cy="317715"/>
          </a:xfrm>
          <a:custGeom>
            <a:avLst/>
            <a:gdLst>
              <a:gd name="connsiteX0" fmla="*/ 0 w 1247613"/>
              <a:gd name="connsiteY0" fmla="*/ 79429 h 317715"/>
              <a:gd name="connsiteX1" fmla="*/ 522603 w 1247613"/>
              <a:gd name="connsiteY1" fmla="*/ 79429 h 317715"/>
              <a:gd name="connsiteX2" fmla="*/ 1088756 w 1247613"/>
              <a:gd name="connsiteY2" fmla="*/ 79429 h 317715"/>
              <a:gd name="connsiteX3" fmla="*/ 1088756 w 1247613"/>
              <a:gd name="connsiteY3" fmla="*/ 0 h 317715"/>
              <a:gd name="connsiteX4" fmla="*/ 1247613 w 1247613"/>
              <a:gd name="connsiteY4" fmla="*/ 158858 h 317715"/>
              <a:gd name="connsiteX5" fmla="*/ 1088756 w 1247613"/>
              <a:gd name="connsiteY5" fmla="*/ 317715 h 317715"/>
              <a:gd name="connsiteX6" fmla="*/ 1088756 w 1247613"/>
              <a:gd name="connsiteY6" fmla="*/ 238286 h 317715"/>
              <a:gd name="connsiteX7" fmla="*/ 544378 w 1247613"/>
              <a:gd name="connsiteY7" fmla="*/ 238286 h 317715"/>
              <a:gd name="connsiteX8" fmla="*/ 0 w 1247613"/>
              <a:gd name="connsiteY8" fmla="*/ 238286 h 317715"/>
              <a:gd name="connsiteX9" fmla="*/ 0 w 1247613"/>
              <a:gd name="connsiteY9" fmla="*/ 79429 h 3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7613" h="317715" extrusionOk="0">
                <a:moveTo>
                  <a:pt x="0" y="79429"/>
                </a:moveTo>
                <a:cubicBezTo>
                  <a:pt x="221186" y="18836"/>
                  <a:pt x="272876" y="104641"/>
                  <a:pt x="522603" y="79429"/>
                </a:cubicBezTo>
                <a:cubicBezTo>
                  <a:pt x="772330" y="54217"/>
                  <a:pt x="923897" y="92322"/>
                  <a:pt x="1088756" y="79429"/>
                </a:cubicBezTo>
                <a:cubicBezTo>
                  <a:pt x="1086281" y="53805"/>
                  <a:pt x="1091141" y="24954"/>
                  <a:pt x="1088756" y="0"/>
                </a:cubicBezTo>
                <a:cubicBezTo>
                  <a:pt x="1135335" y="27528"/>
                  <a:pt x="1184255" y="107001"/>
                  <a:pt x="1247613" y="158858"/>
                </a:cubicBezTo>
                <a:cubicBezTo>
                  <a:pt x="1200812" y="211535"/>
                  <a:pt x="1112757" y="256308"/>
                  <a:pt x="1088756" y="317715"/>
                </a:cubicBezTo>
                <a:cubicBezTo>
                  <a:pt x="1085812" y="292063"/>
                  <a:pt x="1093991" y="266912"/>
                  <a:pt x="1088756" y="238286"/>
                </a:cubicBezTo>
                <a:cubicBezTo>
                  <a:pt x="965852" y="251569"/>
                  <a:pt x="790657" y="217975"/>
                  <a:pt x="544378" y="238286"/>
                </a:cubicBezTo>
                <a:cubicBezTo>
                  <a:pt x="298099" y="258597"/>
                  <a:pt x="209543" y="236852"/>
                  <a:pt x="0" y="238286"/>
                </a:cubicBezTo>
                <a:cubicBezTo>
                  <a:pt x="-5865" y="205089"/>
                  <a:pt x="9355" y="112215"/>
                  <a:pt x="0" y="79429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90210174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7BA7B8A-38C4-46FE-9DB7-D1D3FD14D2C8}"/>
              </a:ext>
            </a:extLst>
          </p:cNvPr>
          <p:cNvSpPr txBox="1">
            <a:spLocks/>
          </p:cNvSpPr>
          <p:nvPr/>
        </p:nvSpPr>
        <p:spPr>
          <a:xfrm>
            <a:off x="6886413" y="2207027"/>
            <a:ext cx="1184329" cy="31771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mic Sans MS" panose="030F0702030302020204" pitchFamily="66" charset="0"/>
                <a:cs typeface="Segoe UI" panose="020B0502040204020203" pitchFamily="34" charset="0"/>
              </a:rPr>
              <a:t>Outcome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73AC838-8EF7-4710-9C68-BD9501D556F2}"/>
              </a:ext>
            </a:extLst>
          </p:cNvPr>
          <p:cNvSpPr/>
          <p:nvPr/>
        </p:nvSpPr>
        <p:spPr>
          <a:xfrm>
            <a:off x="6886413" y="2464231"/>
            <a:ext cx="1247613" cy="317715"/>
          </a:xfrm>
          <a:custGeom>
            <a:avLst/>
            <a:gdLst>
              <a:gd name="connsiteX0" fmla="*/ 0 w 1247613"/>
              <a:gd name="connsiteY0" fmla="*/ 79429 h 317715"/>
              <a:gd name="connsiteX1" fmla="*/ 522603 w 1247613"/>
              <a:gd name="connsiteY1" fmla="*/ 79429 h 317715"/>
              <a:gd name="connsiteX2" fmla="*/ 1088756 w 1247613"/>
              <a:gd name="connsiteY2" fmla="*/ 79429 h 317715"/>
              <a:gd name="connsiteX3" fmla="*/ 1088756 w 1247613"/>
              <a:gd name="connsiteY3" fmla="*/ 0 h 317715"/>
              <a:gd name="connsiteX4" fmla="*/ 1247613 w 1247613"/>
              <a:gd name="connsiteY4" fmla="*/ 158858 h 317715"/>
              <a:gd name="connsiteX5" fmla="*/ 1088756 w 1247613"/>
              <a:gd name="connsiteY5" fmla="*/ 317715 h 317715"/>
              <a:gd name="connsiteX6" fmla="*/ 1088756 w 1247613"/>
              <a:gd name="connsiteY6" fmla="*/ 238286 h 317715"/>
              <a:gd name="connsiteX7" fmla="*/ 544378 w 1247613"/>
              <a:gd name="connsiteY7" fmla="*/ 238286 h 317715"/>
              <a:gd name="connsiteX8" fmla="*/ 0 w 1247613"/>
              <a:gd name="connsiteY8" fmla="*/ 238286 h 317715"/>
              <a:gd name="connsiteX9" fmla="*/ 0 w 1247613"/>
              <a:gd name="connsiteY9" fmla="*/ 79429 h 3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7613" h="317715" extrusionOk="0">
                <a:moveTo>
                  <a:pt x="0" y="79429"/>
                </a:moveTo>
                <a:cubicBezTo>
                  <a:pt x="221186" y="18836"/>
                  <a:pt x="272876" y="104641"/>
                  <a:pt x="522603" y="79429"/>
                </a:cubicBezTo>
                <a:cubicBezTo>
                  <a:pt x="772330" y="54217"/>
                  <a:pt x="923897" y="92322"/>
                  <a:pt x="1088756" y="79429"/>
                </a:cubicBezTo>
                <a:cubicBezTo>
                  <a:pt x="1086281" y="53805"/>
                  <a:pt x="1091141" y="24954"/>
                  <a:pt x="1088756" y="0"/>
                </a:cubicBezTo>
                <a:cubicBezTo>
                  <a:pt x="1135335" y="27528"/>
                  <a:pt x="1184255" y="107001"/>
                  <a:pt x="1247613" y="158858"/>
                </a:cubicBezTo>
                <a:cubicBezTo>
                  <a:pt x="1200812" y="211535"/>
                  <a:pt x="1112757" y="256308"/>
                  <a:pt x="1088756" y="317715"/>
                </a:cubicBezTo>
                <a:cubicBezTo>
                  <a:pt x="1085812" y="292063"/>
                  <a:pt x="1093991" y="266912"/>
                  <a:pt x="1088756" y="238286"/>
                </a:cubicBezTo>
                <a:cubicBezTo>
                  <a:pt x="965852" y="251569"/>
                  <a:pt x="790657" y="217975"/>
                  <a:pt x="544378" y="238286"/>
                </a:cubicBezTo>
                <a:cubicBezTo>
                  <a:pt x="298099" y="258597"/>
                  <a:pt x="209543" y="236852"/>
                  <a:pt x="0" y="238286"/>
                </a:cubicBezTo>
                <a:cubicBezTo>
                  <a:pt x="-5865" y="205089"/>
                  <a:pt x="9355" y="112215"/>
                  <a:pt x="0" y="79429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90210174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E624D3-1AE4-4A4E-A4AF-667140FA9D7B}"/>
              </a:ext>
            </a:extLst>
          </p:cNvPr>
          <p:cNvSpPr/>
          <p:nvPr/>
        </p:nvSpPr>
        <p:spPr>
          <a:xfrm>
            <a:off x="3138407" y="3905574"/>
            <a:ext cx="3192651" cy="666427"/>
          </a:xfrm>
          <a:custGeom>
            <a:avLst/>
            <a:gdLst>
              <a:gd name="connsiteX0" fmla="*/ 0 w 3192651"/>
              <a:gd name="connsiteY0" fmla="*/ 0 h 666427"/>
              <a:gd name="connsiteX1" fmla="*/ 3192651 w 3192651"/>
              <a:gd name="connsiteY1" fmla="*/ 0 h 666427"/>
              <a:gd name="connsiteX2" fmla="*/ 3192651 w 3192651"/>
              <a:gd name="connsiteY2" fmla="*/ 666427 h 666427"/>
              <a:gd name="connsiteX3" fmla="*/ 0 w 3192651"/>
              <a:gd name="connsiteY3" fmla="*/ 666427 h 666427"/>
              <a:gd name="connsiteX4" fmla="*/ 0 w 3192651"/>
              <a:gd name="connsiteY4" fmla="*/ 0 h 666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2651" h="666427" fill="none" extrusionOk="0">
                <a:moveTo>
                  <a:pt x="0" y="0"/>
                </a:moveTo>
                <a:cubicBezTo>
                  <a:pt x="970014" y="59255"/>
                  <a:pt x="2638401" y="32860"/>
                  <a:pt x="3192651" y="0"/>
                </a:cubicBezTo>
                <a:cubicBezTo>
                  <a:pt x="3212598" y="142384"/>
                  <a:pt x="3218189" y="580940"/>
                  <a:pt x="3192651" y="666427"/>
                </a:cubicBezTo>
                <a:cubicBezTo>
                  <a:pt x="2591059" y="565020"/>
                  <a:pt x="507616" y="606047"/>
                  <a:pt x="0" y="666427"/>
                </a:cubicBezTo>
                <a:cubicBezTo>
                  <a:pt x="36550" y="477169"/>
                  <a:pt x="9733" y="181821"/>
                  <a:pt x="0" y="0"/>
                </a:cubicBezTo>
                <a:close/>
              </a:path>
              <a:path w="3192651" h="666427" stroke="0" extrusionOk="0">
                <a:moveTo>
                  <a:pt x="0" y="0"/>
                </a:moveTo>
                <a:cubicBezTo>
                  <a:pt x="1143437" y="132880"/>
                  <a:pt x="2814198" y="72466"/>
                  <a:pt x="3192651" y="0"/>
                </a:cubicBezTo>
                <a:cubicBezTo>
                  <a:pt x="3224250" y="261598"/>
                  <a:pt x="3195771" y="572770"/>
                  <a:pt x="3192651" y="666427"/>
                </a:cubicBezTo>
                <a:cubicBezTo>
                  <a:pt x="2465816" y="772963"/>
                  <a:pt x="1564377" y="684325"/>
                  <a:pt x="0" y="666427"/>
                </a:cubicBezTo>
                <a:cubicBezTo>
                  <a:pt x="37253" y="441370"/>
                  <a:pt x="43038" y="92037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79620346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E1353AE-C2ED-4294-A8D7-2DBB16DD46CA}"/>
              </a:ext>
            </a:extLst>
          </p:cNvPr>
          <p:cNvSpPr/>
          <p:nvPr/>
        </p:nvSpPr>
        <p:spPr>
          <a:xfrm>
            <a:off x="1410346" y="4083805"/>
            <a:ext cx="1247613" cy="317715"/>
          </a:xfrm>
          <a:custGeom>
            <a:avLst/>
            <a:gdLst>
              <a:gd name="connsiteX0" fmla="*/ 0 w 1247613"/>
              <a:gd name="connsiteY0" fmla="*/ 79429 h 317715"/>
              <a:gd name="connsiteX1" fmla="*/ 522603 w 1247613"/>
              <a:gd name="connsiteY1" fmla="*/ 79429 h 317715"/>
              <a:gd name="connsiteX2" fmla="*/ 1088756 w 1247613"/>
              <a:gd name="connsiteY2" fmla="*/ 79429 h 317715"/>
              <a:gd name="connsiteX3" fmla="*/ 1088756 w 1247613"/>
              <a:gd name="connsiteY3" fmla="*/ 0 h 317715"/>
              <a:gd name="connsiteX4" fmla="*/ 1247613 w 1247613"/>
              <a:gd name="connsiteY4" fmla="*/ 158858 h 317715"/>
              <a:gd name="connsiteX5" fmla="*/ 1088756 w 1247613"/>
              <a:gd name="connsiteY5" fmla="*/ 317715 h 317715"/>
              <a:gd name="connsiteX6" fmla="*/ 1088756 w 1247613"/>
              <a:gd name="connsiteY6" fmla="*/ 238286 h 317715"/>
              <a:gd name="connsiteX7" fmla="*/ 544378 w 1247613"/>
              <a:gd name="connsiteY7" fmla="*/ 238286 h 317715"/>
              <a:gd name="connsiteX8" fmla="*/ 0 w 1247613"/>
              <a:gd name="connsiteY8" fmla="*/ 238286 h 317715"/>
              <a:gd name="connsiteX9" fmla="*/ 0 w 1247613"/>
              <a:gd name="connsiteY9" fmla="*/ 79429 h 3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7613" h="317715" extrusionOk="0">
                <a:moveTo>
                  <a:pt x="0" y="79429"/>
                </a:moveTo>
                <a:cubicBezTo>
                  <a:pt x="221186" y="18836"/>
                  <a:pt x="272876" y="104641"/>
                  <a:pt x="522603" y="79429"/>
                </a:cubicBezTo>
                <a:cubicBezTo>
                  <a:pt x="772330" y="54217"/>
                  <a:pt x="923897" y="92322"/>
                  <a:pt x="1088756" y="79429"/>
                </a:cubicBezTo>
                <a:cubicBezTo>
                  <a:pt x="1086281" y="53805"/>
                  <a:pt x="1091141" y="24954"/>
                  <a:pt x="1088756" y="0"/>
                </a:cubicBezTo>
                <a:cubicBezTo>
                  <a:pt x="1135335" y="27528"/>
                  <a:pt x="1184255" y="107001"/>
                  <a:pt x="1247613" y="158858"/>
                </a:cubicBezTo>
                <a:cubicBezTo>
                  <a:pt x="1200812" y="211535"/>
                  <a:pt x="1112757" y="256308"/>
                  <a:pt x="1088756" y="317715"/>
                </a:cubicBezTo>
                <a:cubicBezTo>
                  <a:pt x="1085812" y="292063"/>
                  <a:pt x="1093991" y="266912"/>
                  <a:pt x="1088756" y="238286"/>
                </a:cubicBezTo>
                <a:cubicBezTo>
                  <a:pt x="965852" y="251569"/>
                  <a:pt x="790657" y="217975"/>
                  <a:pt x="544378" y="238286"/>
                </a:cubicBezTo>
                <a:cubicBezTo>
                  <a:pt x="298099" y="258597"/>
                  <a:pt x="209543" y="236852"/>
                  <a:pt x="0" y="238286"/>
                </a:cubicBezTo>
                <a:cubicBezTo>
                  <a:pt x="-5865" y="205089"/>
                  <a:pt x="9355" y="112215"/>
                  <a:pt x="0" y="79429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90210174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3BD6D30-6CB6-4A40-88DE-778A4D8D13D3}"/>
              </a:ext>
            </a:extLst>
          </p:cNvPr>
          <p:cNvSpPr txBox="1">
            <a:spLocks/>
          </p:cNvSpPr>
          <p:nvPr/>
        </p:nvSpPr>
        <p:spPr>
          <a:xfrm>
            <a:off x="6886413" y="3826601"/>
            <a:ext cx="1184329" cy="31771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mic Sans MS" panose="030F0702030302020204" pitchFamily="66" charset="0"/>
                <a:cs typeface="Segoe UI" panose="020B0502040204020203" pitchFamily="34" charset="0"/>
              </a:rPr>
              <a:t>Rules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1344C86-9A83-4E91-ADEE-5F054503F294}"/>
              </a:ext>
            </a:extLst>
          </p:cNvPr>
          <p:cNvSpPr/>
          <p:nvPr/>
        </p:nvSpPr>
        <p:spPr>
          <a:xfrm>
            <a:off x="6886413" y="4083805"/>
            <a:ext cx="1247613" cy="317715"/>
          </a:xfrm>
          <a:custGeom>
            <a:avLst/>
            <a:gdLst>
              <a:gd name="connsiteX0" fmla="*/ 0 w 1247613"/>
              <a:gd name="connsiteY0" fmla="*/ 79429 h 317715"/>
              <a:gd name="connsiteX1" fmla="*/ 522603 w 1247613"/>
              <a:gd name="connsiteY1" fmla="*/ 79429 h 317715"/>
              <a:gd name="connsiteX2" fmla="*/ 1088756 w 1247613"/>
              <a:gd name="connsiteY2" fmla="*/ 79429 h 317715"/>
              <a:gd name="connsiteX3" fmla="*/ 1088756 w 1247613"/>
              <a:gd name="connsiteY3" fmla="*/ 0 h 317715"/>
              <a:gd name="connsiteX4" fmla="*/ 1247613 w 1247613"/>
              <a:gd name="connsiteY4" fmla="*/ 158858 h 317715"/>
              <a:gd name="connsiteX5" fmla="*/ 1088756 w 1247613"/>
              <a:gd name="connsiteY5" fmla="*/ 317715 h 317715"/>
              <a:gd name="connsiteX6" fmla="*/ 1088756 w 1247613"/>
              <a:gd name="connsiteY6" fmla="*/ 238286 h 317715"/>
              <a:gd name="connsiteX7" fmla="*/ 544378 w 1247613"/>
              <a:gd name="connsiteY7" fmla="*/ 238286 h 317715"/>
              <a:gd name="connsiteX8" fmla="*/ 0 w 1247613"/>
              <a:gd name="connsiteY8" fmla="*/ 238286 h 317715"/>
              <a:gd name="connsiteX9" fmla="*/ 0 w 1247613"/>
              <a:gd name="connsiteY9" fmla="*/ 79429 h 3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7613" h="317715" extrusionOk="0">
                <a:moveTo>
                  <a:pt x="0" y="79429"/>
                </a:moveTo>
                <a:cubicBezTo>
                  <a:pt x="221186" y="18836"/>
                  <a:pt x="272876" y="104641"/>
                  <a:pt x="522603" y="79429"/>
                </a:cubicBezTo>
                <a:cubicBezTo>
                  <a:pt x="772330" y="54217"/>
                  <a:pt x="923897" y="92322"/>
                  <a:pt x="1088756" y="79429"/>
                </a:cubicBezTo>
                <a:cubicBezTo>
                  <a:pt x="1086281" y="53805"/>
                  <a:pt x="1091141" y="24954"/>
                  <a:pt x="1088756" y="0"/>
                </a:cubicBezTo>
                <a:cubicBezTo>
                  <a:pt x="1135335" y="27528"/>
                  <a:pt x="1184255" y="107001"/>
                  <a:pt x="1247613" y="158858"/>
                </a:cubicBezTo>
                <a:cubicBezTo>
                  <a:pt x="1200812" y="211535"/>
                  <a:pt x="1112757" y="256308"/>
                  <a:pt x="1088756" y="317715"/>
                </a:cubicBezTo>
                <a:cubicBezTo>
                  <a:pt x="1085812" y="292063"/>
                  <a:pt x="1093991" y="266912"/>
                  <a:pt x="1088756" y="238286"/>
                </a:cubicBezTo>
                <a:cubicBezTo>
                  <a:pt x="965852" y="251569"/>
                  <a:pt x="790657" y="217975"/>
                  <a:pt x="544378" y="238286"/>
                </a:cubicBezTo>
                <a:cubicBezTo>
                  <a:pt x="298099" y="258597"/>
                  <a:pt x="209543" y="236852"/>
                  <a:pt x="0" y="238286"/>
                </a:cubicBezTo>
                <a:cubicBezTo>
                  <a:pt x="-5865" y="205089"/>
                  <a:pt x="9355" y="112215"/>
                  <a:pt x="0" y="79429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90210174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BD34D35-B00A-46CC-ADCB-6FF84F8DE605}"/>
              </a:ext>
            </a:extLst>
          </p:cNvPr>
          <p:cNvSpPr txBox="1">
            <a:spLocks/>
          </p:cNvSpPr>
          <p:nvPr/>
        </p:nvSpPr>
        <p:spPr>
          <a:xfrm>
            <a:off x="1347062" y="2182760"/>
            <a:ext cx="1184329" cy="31771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mic Sans MS" panose="030F0702030302020204" pitchFamily="66" charset="0"/>
                <a:cs typeface="Segoe UI" panose="020B0502040204020203" pitchFamily="34" charset="0"/>
              </a:rPr>
              <a:t>Data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50DA877-8CED-46BA-A588-45DF496DE8F9}"/>
              </a:ext>
            </a:extLst>
          </p:cNvPr>
          <p:cNvSpPr txBox="1">
            <a:spLocks/>
          </p:cNvSpPr>
          <p:nvPr/>
        </p:nvSpPr>
        <p:spPr>
          <a:xfrm>
            <a:off x="1347062" y="2862062"/>
            <a:ext cx="1184329" cy="31771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mic Sans MS" panose="030F0702030302020204" pitchFamily="66" charset="0"/>
                <a:cs typeface="Segoe UI" panose="020B0502040204020203" pitchFamily="34" charset="0"/>
              </a:rPr>
              <a:t>Rules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B1B1279-B4BB-4E7A-9CB6-3F14555D760B}"/>
              </a:ext>
            </a:extLst>
          </p:cNvPr>
          <p:cNvSpPr txBox="1">
            <a:spLocks/>
          </p:cNvSpPr>
          <p:nvPr/>
        </p:nvSpPr>
        <p:spPr>
          <a:xfrm>
            <a:off x="1347061" y="3835724"/>
            <a:ext cx="1184329" cy="31771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mic Sans MS" panose="030F0702030302020204" pitchFamily="66" charset="0"/>
                <a:cs typeface="Segoe UI" panose="020B0502040204020203" pitchFamily="34" charset="0"/>
              </a:rPr>
              <a:t>Data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87393A4-292E-4910-8D3E-AAEDE494BBB5}"/>
              </a:ext>
            </a:extLst>
          </p:cNvPr>
          <p:cNvSpPr txBox="1">
            <a:spLocks/>
          </p:cNvSpPr>
          <p:nvPr/>
        </p:nvSpPr>
        <p:spPr>
          <a:xfrm>
            <a:off x="1347061" y="4481636"/>
            <a:ext cx="1184329" cy="31771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mic Sans MS" panose="030F0702030302020204" pitchFamily="66" charset="0"/>
                <a:cs typeface="Segoe UI" panose="020B0502040204020203" pitchFamily="34" charset="0"/>
              </a:rPr>
              <a:t>Outcome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3C60953-59B9-4A05-8E51-0845DEDFE92E}"/>
              </a:ext>
            </a:extLst>
          </p:cNvPr>
          <p:cNvSpPr txBox="1">
            <a:spLocks/>
          </p:cNvSpPr>
          <p:nvPr/>
        </p:nvSpPr>
        <p:spPr>
          <a:xfrm>
            <a:off x="9111709" y="2341617"/>
            <a:ext cx="2147809" cy="5278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1"/>
                </a:solidFill>
                <a:latin typeface="Comic Sans MS" panose="030F0702030302020204" pitchFamily="66" charset="0"/>
                <a:cs typeface="Segoe UI" panose="020B0502040204020203" pitchFamily="34" charset="0"/>
              </a:rPr>
              <a:t>Traditional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1BC13547-0805-4874-AE31-ED0BEC95F974}"/>
              </a:ext>
            </a:extLst>
          </p:cNvPr>
          <p:cNvSpPr txBox="1">
            <a:spLocks/>
          </p:cNvSpPr>
          <p:nvPr/>
        </p:nvSpPr>
        <p:spPr>
          <a:xfrm>
            <a:off x="9704731" y="4009323"/>
            <a:ext cx="1039681" cy="5278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1"/>
                </a:solidFill>
                <a:latin typeface="Comic Sans MS" panose="030F0702030302020204" pitchFamily="66" charset="0"/>
                <a:cs typeface="Segoe UI" panose="020B0502040204020203" pitchFamily="34" charset="0"/>
              </a:rPr>
              <a:t>ML</a:t>
            </a:r>
          </a:p>
        </p:txBody>
      </p:sp>
    </p:spTree>
    <p:extLst>
      <p:ext uri="{BB962C8B-B14F-4D97-AF65-F5344CB8AC3E}">
        <p14:creationId xmlns:p14="http://schemas.microsoft.com/office/powerpoint/2010/main" val="3492705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D141E-BA98-4F71-AA76-46A1EB1E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  <a:cs typeface="Segoe UI" panose="020B0502040204020203" pitchFamily="34" charset="0"/>
              </a:rPr>
              <a:t>Terminology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856723-63FC-43BD-AB17-8469A83E6C1E}"/>
              </a:ext>
            </a:extLst>
          </p:cNvPr>
          <p:cNvSpPr txBox="1">
            <a:spLocks/>
          </p:cNvSpPr>
          <p:nvPr/>
        </p:nvSpPr>
        <p:spPr>
          <a:xfrm>
            <a:off x="1064235" y="2691288"/>
            <a:ext cx="1184329" cy="527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mic Sans MS" panose="030F0702030302020204" pitchFamily="66" charset="0"/>
                <a:cs typeface="Segoe UI" panose="020B0502040204020203" pitchFamily="34" charset="0"/>
              </a:rPr>
              <a:t>Data</a:t>
            </a:r>
          </a:p>
        </p:txBody>
      </p:sp>
      <p:pic>
        <p:nvPicPr>
          <p:cNvPr id="7" name="Picture 6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713196AA-A000-4BB2-B39C-1A7ED13B6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836" y="202851"/>
            <a:ext cx="1655605" cy="148783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8BE07A-CEB5-4EE9-9D9F-B32840AE6117}"/>
              </a:ext>
            </a:extLst>
          </p:cNvPr>
          <p:cNvSpPr txBox="1">
            <a:spLocks/>
          </p:cNvSpPr>
          <p:nvPr/>
        </p:nvSpPr>
        <p:spPr>
          <a:xfrm>
            <a:off x="3993415" y="2691287"/>
            <a:ext cx="1982492" cy="527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mic Sans MS" panose="030F0702030302020204" pitchFamily="66" charset="0"/>
                <a:cs typeface="Segoe UI" panose="020B0502040204020203" pitchFamily="34" charset="0"/>
              </a:rPr>
              <a:t>Parameter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7F569D4-02E2-4AED-BD8D-F14CCD70DF71}"/>
              </a:ext>
            </a:extLst>
          </p:cNvPr>
          <p:cNvSpPr txBox="1">
            <a:spLocks/>
          </p:cNvSpPr>
          <p:nvPr/>
        </p:nvSpPr>
        <p:spPr>
          <a:xfrm>
            <a:off x="3993415" y="3393966"/>
            <a:ext cx="3307597" cy="4529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omic Sans MS" panose="030F0702030302020204" pitchFamily="66" charset="0"/>
                <a:cs typeface="Segoe UI" panose="020B0502040204020203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Latent Variable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B74E4D5-FDCA-4B2D-903E-7CC18FC059CD}"/>
              </a:ext>
            </a:extLst>
          </p:cNvPr>
          <p:cNvSpPr txBox="1">
            <a:spLocks/>
          </p:cNvSpPr>
          <p:nvPr/>
        </p:nvSpPr>
        <p:spPr>
          <a:xfrm>
            <a:off x="1064235" y="3393966"/>
            <a:ext cx="2075481" cy="527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mic Sans MS" panose="030F0702030302020204" pitchFamily="66" charset="0"/>
                <a:cs typeface="Segoe UI" panose="020B0502040204020203" pitchFamily="34" charset="0"/>
              </a:rPr>
              <a:t>Dimension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64E191C-936B-4F84-B15E-140F35172871}"/>
              </a:ext>
            </a:extLst>
          </p:cNvPr>
          <p:cNvSpPr txBox="1">
            <a:spLocks/>
          </p:cNvSpPr>
          <p:nvPr/>
        </p:nvSpPr>
        <p:spPr>
          <a:xfrm>
            <a:off x="1064234" y="4089070"/>
            <a:ext cx="2075481" cy="527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mic Sans MS" panose="030F0702030302020204" pitchFamily="66" charset="0"/>
                <a:cs typeface="Segoe UI" panose="020B0502040204020203" pitchFamily="34" charset="0"/>
              </a:rPr>
              <a:t>Model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980F507-A4CA-4FA5-AC16-6CBF95968F04}"/>
              </a:ext>
            </a:extLst>
          </p:cNvPr>
          <p:cNvSpPr txBox="1">
            <a:spLocks/>
          </p:cNvSpPr>
          <p:nvPr/>
        </p:nvSpPr>
        <p:spPr>
          <a:xfrm>
            <a:off x="3993415" y="4089070"/>
            <a:ext cx="3307597" cy="4529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omic Sans MS" panose="030F0702030302020204" pitchFamily="66" charset="0"/>
                <a:cs typeface="Segoe UI" panose="020B0502040204020203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Hyper Parameter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9D36003-4A98-4296-80CC-D160A838B4FF}"/>
              </a:ext>
            </a:extLst>
          </p:cNvPr>
          <p:cNvSpPr txBox="1">
            <a:spLocks/>
          </p:cNvSpPr>
          <p:nvPr/>
        </p:nvSpPr>
        <p:spPr>
          <a:xfrm>
            <a:off x="8245116" y="2691287"/>
            <a:ext cx="2271794" cy="527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mic Sans MS" panose="030F0702030302020204" pitchFamily="66" charset="0"/>
                <a:cs typeface="Segoe UI" panose="020B0502040204020203" pitchFamily="34" charset="0"/>
              </a:rPr>
              <a:t>Distribution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0D3BA03-3E4F-4F15-A309-98D1156B089F}"/>
              </a:ext>
            </a:extLst>
          </p:cNvPr>
          <p:cNvSpPr txBox="1">
            <a:spLocks/>
          </p:cNvSpPr>
          <p:nvPr/>
        </p:nvSpPr>
        <p:spPr>
          <a:xfrm>
            <a:off x="8245116" y="3379655"/>
            <a:ext cx="2271794" cy="527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mic Sans MS" panose="030F0702030302020204" pitchFamily="66" charset="0"/>
                <a:cs typeface="Segoe UI" panose="020B0502040204020203" pitchFamily="34" charset="0"/>
              </a:rPr>
              <a:t>Covariance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6C134F9-67A7-44EC-A2FD-A0A103B3F24F}"/>
              </a:ext>
            </a:extLst>
          </p:cNvPr>
          <p:cNvSpPr txBox="1">
            <a:spLocks/>
          </p:cNvSpPr>
          <p:nvPr/>
        </p:nvSpPr>
        <p:spPr>
          <a:xfrm>
            <a:off x="8245116" y="4051615"/>
            <a:ext cx="2271794" cy="527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mic Sans MS" panose="030F0702030302020204" pitchFamily="66" charset="0"/>
                <a:cs typeface="Segoe UI" panose="020B0502040204020203" pitchFamily="34" charset="0"/>
              </a:rPr>
              <a:t>Correlation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0C58126-B961-4D6D-A971-F33A96B0378C}"/>
              </a:ext>
            </a:extLst>
          </p:cNvPr>
          <p:cNvSpPr txBox="1">
            <a:spLocks/>
          </p:cNvSpPr>
          <p:nvPr/>
        </p:nvSpPr>
        <p:spPr>
          <a:xfrm>
            <a:off x="1064234" y="4857526"/>
            <a:ext cx="1990242" cy="5278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1"/>
                </a:solidFill>
                <a:latin typeface="Comic Sans MS" panose="030F0702030302020204" pitchFamily="66" charset="0"/>
                <a:cs typeface="Segoe UI" panose="020B0502040204020203" pitchFamily="34" charset="0"/>
              </a:rPr>
              <a:t>Objective Function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B5CC6D7-5B68-4970-92A9-3A8E02788F0E}"/>
              </a:ext>
            </a:extLst>
          </p:cNvPr>
          <p:cNvSpPr txBox="1">
            <a:spLocks/>
          </p:cNvSpPr>
          <p:nvPr/>
        </p:nvSpPr>
        <p:spPr>
          <a:xfrm>
            <a:off x="3921088" y="4857526"/>
            <a:ext cx="1990242" cy="5278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1"/>
                </a:solidFill>
                <a:latin typeface="Comic Sans MS" panose="030F0702030302020204" pitchFamily="66" charset="0"/>
                <a:cs typeface="Segoe UI" panose="020B0502040204020203" pitchFamily="34" charset="0"/>
              </a:rPr>
              <a:t>Similarity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0ED6FD7-1D4D-4940-B0A8-7CA5F43C831D}"/>
              </a:ext>
            </a:extLst>
          </p:cNvPr>
          <p:cNvSpPr txBox="1">
            <a:spLocks/>
          </p:cNvSpPr>
          <p:nvPr/>
        </p:nvSpPr>
        <p:spPr>
          <a:xfrm>
            <a:off x="8245116" y="4857525"/>
            <a:ext cx="1990242" cy="5278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1"/>
                </a:solidFill>
                <a:latin typeface="Comic Sans MS" panose="030F0702030302020204" pitchFamily="66" charset="0"/>
                <a:cs typeface="Segoe UI" panose="020B0502040204020203" pitchFamily="34" charset="0"/>
              </a:rPr>
              <a:t>Distance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BD39328-7BBC-424A-B624-CC935C9704A3}"/>
              </a:ext>
            </a:extLst>
          </p:cNvPr>
          <p:cNvSpPr txBox="1">
            <a:spLocks/>
          </p:cNvSpPr>
          <p:nvPr/>
        </p:nvSpPr>
        <p:spPr>
          <a:xfrm>
            <a:off x="1064235" y="2065027"/>
            <a:ext cx="1184329" cy="527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mic Sans MS" panose="030F0702030302020204" pitchFamily="66" charset="0"/>
                <a:cs typeface="Segoe UI" panose="020B0502040204020203" pitchFamily="34" charset="0"/>
              </a:rPr>
              <a:t>Mean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0C369CF-4B65-4A5D-A229-49F1E921A28B}"/>
              </a:ext>
            </a:extLst>
          </p:cNvPr>
          <p:cNvSpPr txBox="1">
            <a:spLocks/>
          </p:cNvSpPr>
          <p:nvPr/>
        </p:nvSpPr>
        <p:spPr>
          <a:xfrm>
            <a:off x="3993415" y="2065026"/>
            <a:ext cx="1982492" cy="527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mic Sans MS" panose="030F0702030302020204" pitchFamily="66" charset="0"/>
                <a:cs typeface="Segoe UI" panose="020B0502040204020203" pitchFamily="34" charset="0"/>
              </a:rPr>
              <a:t>Mode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29909F7-97CF-4304-B499-FA2503FE0E7F}"/>
              </a:ext>
            </a:extLst>
          </p:cNvPr>
          <p:cNvSpPr txBox="1">
            <a:spLocks/>
          </p:cNvSpPr>
          <p:nvPr/>
        </p:nvSpPr>
        <p:spPr>
          <a:xfrm>
            <a:off x="8195344" y="2065025"/>
            <a:ext cx="1982492" cy="527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mic Sans MS" panose="030F0702030302020204" pitchFamily="66" charset="0"/>
                <a:cs typeface="Segoe UI" panose="020B0502040204020203" pitchFamily="34" charset="0"/>
              </a:rPr>
              <a:t>Variance</a:t>
            </a:r>
          </a:p>
        </p:txBody>
      </p:sp>
    </p:spTree>
    <p:extLst>
      <p:ext uri="{BB962C8B-B14F-4D97-AF65-F5344CB8AC3E}">
        <p14:creationId xmlns:p14="http://schemas.microsoft.com/office/powerpoint/2010/main" val="1841410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D141E-BA98-4F71-AA76-46A1EB1E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  <a:cs typeface="Segoe UI" panose="020B0502040204020203" pitchFamily="34" charset="0"/>
              </a:rPr>
              <a:t>Core Tenets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701ED-43C4-4B88-9ED4-4DCD543B4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mic Sans MS" panose="030F0702030302020204" pitchFamily="66" charset="0"/>
                <a:cs typeface="Segoe UI" panose="020B0502040204020203" pitchFamily="34" charset="0"/>
              </a:rPr>
              <a:t>All machine learning problems are Optimization problems</a:t>
            </a:r>
          </a:p>
          <a:p>
            <a:pPr marL="0" indent="0">
              <a:buNone/>
            </a:pPr>
            <a:endParaRPr lang="en-US" dirty="0">
              <a:latin typeface="Comic Sans MS" panose="030F0702030302020204" pitchFamily="66" charset="0"/>
              <a:cs typeface="Segoe UI" panose="020B0502040204020203" pitchFamily="34" charset="0"/>
            </a:endParaRPr>
          </a:p>
          <a:p>
            <a:r>
              <a:rPr lang="en-US" dirty="0">
                <a:latin typeface="Comic Sans MS" panose="030F0702030302020204" pitchFamily="66" charset="0"/>
                <a:cs typeface="Segoe UI" panose="020B0502040204020203" pitchFamily="34" charset="0"/>
              </a:rPr>
              <a:t>Objective Function</a:t>
            </a:r>
          </a:p>
          <a:p>
            <a:r>
              <a:rPr lang="en-US" dirty="0">
                <a:latin typeface="Comic Sans MS" panose="030F0702030302020204" pitchFamily="66" charset="0"/>
                <a:cs typeface="Segoe UI" panose="020B0502040204020203" pitchFamily="34" charset="0"/>
              </a:rPr>
              <a:t>Similarity &amp; Distance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02C8F75-54F2-49D6-BFBC-8407A61BC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632" y="46919"/>
            <a:ext cx="2159870" cy="144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173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2930</TotalTime>
  <Words>1135</Words>
  <Application>Microsoft Office PowerPoint</Application>
  <PresentationFormat>Widescreen</PresentationFormat>
  <Paragraphs>372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Arial</vt:lpstr>
      <vt:lpstr>Calibri</vt:lpstr>
      <vt:lpstr>Calibri Light</vt:lpstr>
      <vt:lpstr>Cambria Math</vt:lpstr>
      <vt:lpstr>Comic Sans MS</vt:lpstr>
      <vt:lpstr>Helvetica Neue</vt:lpstr>
      <vt:lpstr>Office Theme</vt:lpstr>
      <vt:lpstr>Deep Learning Intuitively</vt:lpstr>
      <vt:lpstr>a learner’s perspective</vt:lpstr>
      <vt:lpstr>You could expect</vt:lpstr>
      <vt:lpstr>You shouldn’t expect</vt:lpstr>
      <vt:lpstr>Deep Learning</vt:lpstr>
      <vt:lpstr>Recap</vt:lpstr>
      <vt:lpstr>Machine Learning Cliché</vt:lpstr>
      <vt:lpstr>Terminology</vt:lpstr>
      <vt:lpstr>Core Tenets</vt:lpstr>
      <vt:lpstr>Mean, so mean?</vt:lpstr>
      <vt:lpstr>Likelihood</vt:lpstr>
      <vt:lpstr>PowerPoint Presentation</vt:lpstr>
      <vt:lpstr>Distance &amp; Similarity with Text</vt:lpstr>
      <vt:lpstr>Groundwork</vt:lpstr>
      <vt:lpstr>Predict the best y?</vt:lpstr>
      <vt:lpstr>Linear Regression</vt:lpstr>
      <vt:lpstr>Logistic Regression</vt:lpstr>
      <vt:lpstr>Conceptually</vt:lpstr>
      <vt:lpstr>Entropy</vt:lpstr>
      <vt:lpstr>Cross Entropy</vt:lpstr>
      <vt:lpstr>Deep Dive?</vt:lpstr>
      <vt:lpstr>Inspiration</vt:lpstr>
      <vt:lpstr>Perceptron (SLP)</vt:lpstr>
      <vt:lpstr>Integration</vt:lpstr>
      <vt:lpstr>Activation</vt:lpstr>
      <vt:lpstr>Error</vt:lpstr>
      <vt:lpstr>Gradient Descent (SGD, BGD, MBGD)</vt:lpstr>
      <vt:lpstr>Question</vt:lpstr>
      <vt:lpstr>Multi Layer Perceptron (MLP)</vt:lpstr>
      <vt:lpstr>Examples</vt:lpstr>
      <vt:lpstr>CNN &amp; RNN</vt:lpstr>
      <vt:lpstr>Good Read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Intuition for Machine Learning</dc:title>
  <dc:creator>Vinod Joshi</dc:creator>
  <cp:lastModifiedBy>Vinod Joshi</cp:lastModifiedBy>
  <cp:revision>254</cp:revision>
  <dcterms:created xsi:type="dcterms:W3CDTF">2019-12-17T17:23:23Z</dcterms:created>
  <dcterms:modified xsi:type="dcterms:W3CDTF">2020-04-16T13:58:20Z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vinojos@microsoft.com</vt:lpwstr>
  </property>
  <property fmtid="{D5CDD505-2E9C-101B-9397-08002B2CF9AE}" pid="5" name="MSIP_Label_f42aa342-8706-4288-bd11-ebb85995028c_SetDate">
    <vt:lpwstr>2019-12-17T17:45:02.9090882Z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69585a45-e020-45b1-8a06-e7eec7e0c4bf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